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895" y="10417830"/>
            <a:ext cx="3703320" cy="172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/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809155" y="10455978"/>
            <a:ext cx="440690" cy="111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hyperlink" Target="mailto:dotazniky.obce@ekokom.cz" TargetMode="External"/><Relationship Id="rId4" Type="http://schemas.openxmlformats.org/officeDocument/2006/relationships/hyperlink" Target="http://www.ujezduzdaru.cz/" TargetMode="External"/><Relationship Id="rId5" Type="http://schemas.openxmlformats.org/officeDocument/2006/relationships/hyperlink" Target="mailto:ujezd@mybox.cz" TargetMode="External"/><Relationship Id="rId6" Type="http://schemas.openxmlformats.org/officeDocument/2006/relationships/hyperlink" Target="http://www.ujezduzdaru.cz/obecni-urad/vyhlasky-obce" TargetMode="External"/><Relationship Id="rId7" Type="http://schemas.openxmlformats.org/officeDocument/2006/relationships/hyperlink" Target="http://www.ujezduzdaru.cz/obecni-urad/odpady" TargetMode="External"/><Relationship Id="rId8" Type="http://schemas.openxmlformats.org/officeDocument/2006/relationships/hyperlink" Target="http://www.ekokom.cz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hyperlink" Target="http://www.ekokom.cz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hyperlink" Target="http://www.ekokom.cz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hyperlink" Target="http://www.ekokom.cz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hyperlink" Target="http://www.ekokom.cz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hyperlink" Target="http://www.ekokom.cz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hyperlink" Target="http://www.ekokom.cz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1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7611" y="685800"/>
            <a:ext cx="7076440" cy="342900"/>
          </a:xfrm>
          <a:custGeom>
            <a:avLst/>
            <a:gdLst/>
            <a:ahLst/>
            <a:cxnLst/>
            <a:rect l="l" t="t" r="r" b="b"/>
            <a:pathLst>
              <a:path w="7076440" h="34290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97180"/>
                </a:lnTo>
                <a:lnTo>
                  <a:pt x="3593" y="314975"/>
                </a:lnTo>
                <a:lnTo>
                  <a:pt x="13392" y="329507"/>
                </a:lnTo>
                <a:lnTo>
                  <a:pt x="27924" y="339306"/>
                </a:lnTo>
                <a:lnTo>
                  <a:pt x="45720" y="342900"/>
                </a:lnTo>
                <a:lnTo>
                  <a:pt x="7030656" y="342900"/>
                </a:lnTo>
                <a:lnTo>
                  <a:pt x="7048451" y="339306"/>
                </a:lnTo>
                <a:lnTo>
                  <a:pt x="7062984" y="329507"/>
                </a:lnTo>
                <a:lnTo>
                  <a:pt x="7072783" y="314975"/>
                </a:lnTo>
                <a:lnTo>
                  <a:pt x="7076376" y="2971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7611" y="685800"/>
            <a:ext cx="7076440" cy="342900"/>
          </a:xfrm>
          <a:custGeom>
            <a:avLst/>
            <a:gdLst/>
            <a:ahLst/>
            <a:cxnLst/>
            <a:rect l="l" t="t" r="r" b="b"/>
            <a:pathLst>
              <a:path w="7076440" h="342900">
                <a:moveTo>
                  <a:pt x="0" y="45720"/>
                </a:moveTo>
                <a:lnTo>
                  <a:pt x="0" y="297180"/>
                </a:lnTo>
                <a:lnTo>
                  <a:pt x="3593" y="314975"/>
                </a:lnTo>
                <a:lnTo>
                  <a:pt x="13392" y="329507"/>
                </a:lnTo>
                <a:lnTo>
                  <a:pt x="27924" y="339306"/>
                </a:lnTo>
                <a:lnTo>
                  <a:pt x="45720" y="342900"/>
                </a:lnTo>
                <a:lnTo>
                  <a:pt x="7030656" y="342900"/>
                </a:lnTo>
                <a:lnTo>
                  <a:pt x="7048451" y="339306"/>
                </a:lnTo>
                <a:lnTo>
                  <a:pt x="7062984" y="329507"/>
                </a:lnTo>
                <a:lnTo>
                  <a:pt x="7072783" y="314975"/>
                </a:lnTo>
                <a:lnTo>
                  <a:pt x="7076376" y="2971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42898" y="767524"/>
            <a:ext cx="778510" cy="202565"/>
          </a:xfrm>
          <a:custGeom>
            <a:avLst/>
            <a:gdLst/>
            <a:ahLst/>
            <a:cxnLst/>
            <a:rect l="l" t="t" r="r" b="b"/>
            <a:pathLst>
              <a:path w="778510" h="202565">
                <a:moveTo>
                  <a:pt x="732777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6591"/>
                </a:lnTo>
                <a:lnTo>
                  <a:pt x="3593" y="174386"/>
                </a:lnTo>
                <a:lnTo>
                  <a:pt x="13392" y="188918"/>
                </a:lnTo>
                <a:lnTo>
                  <a:pt x="27924" y="198717"/>
                </a:lnTo>
                <a:lnTo>
                  <a:pt x="45720" y="202311"/>
                </a:lnTo>
                <a:lnTo>
                  <a:pt x="732777" y="202311"/>
                </a:lnTo>
                <a:lnTo>
                  <a:pt x="750572" y="198717"/>
                </a:lnTo>
                <a:lnTo>
                  <a:pt x="765105" y="188918"/>
                </a:lnTo>
                <a:lnTo>
                  <a:pt x="774903" y="174386"/>
                </a:lnTo>
                <a:lnTo>
                  <a:pt x="778497" y="156591"/>
                </a:lnTo>
                <a:lnTo>
                  <a:pt x="778497" y="45720"/>
                </a:lnTo>
                <a:lnTo>
                  <a:pt x="774903" y="27924"/>
                </a:lnTo>
                <a:lnTo>
                  <a:pt x="765105" y="13392"/>
                </a:lnTo>
                <a:lnTo>
                  <a:pt x="750572" y="3593"/>
                </a:lnTo>
                <a:lnTo>
                  <a:pt x="7327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88618" y="767524"/>
            <a:ext cx="687070" cy="0"/>
          </a:xfrm>
          <a:custGeom>
            <a:avLst/>
            <a:gdLst/>
            <a:ahLst/>
            <a:cxnLst/>
            <a:rect l="l" t="t" r="r" b="b"/>
            <a:pathLst>
              <a:path w="687069" h="0">
                <a:moveTo>
                  <a:pt x="0" y="0"/>
                </a:moveTo>
                <a:lnTo>
                  <a:pt x="687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88618" y="969835"/>
            <a:ext cx="687070" cy="0"/>
          </a:xfrm>
          <a:custGeom>
            <a:avLst/>
            <a:gdLst/>
            <a:ahLst/>
            <a:cxnLst/>
            <a:rect l="l" t="t" r="r" b="b"/>
            <a:pathLst>
              <a:path w="687069" h="0">
                <a:moveTo>
                  <a:pt x="0" y="0"/>
                </a:moveTo>
                <a:lnTo>
                  <a:pt x="68705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21395" y="813244"/>
            <a:ext cx="0" cy="111125"/>
          </a:xfrm>
          <a:custGeom>
            <a:avLst/>
            <a:gdLst/>
            <a:ahLst/>
            <a:cxnLst/>
            <a:rect l="l" t="t" r="r" b="b"/>
            <a:pathLst>
              <a:path w="0" h="111125">
                <a:moveTo>
                  <a:pt x="0" y="0"/>
                </a:moveTo>
                <a:lnTo>
                  <a:pt x="0" y="11087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242898" y="813244"/>
            <a:ext cx="0" cy="111125"/>
          </a:xfrm>
          <a:custGeom>
            <a:avLst/>
            <a:gdLst/>
            <a:ahLst/>
            <a:cxnLst/>
            <a:rect l="l" t="t" r="r" b="b"/>
            <a:pathLst>
              <a:path w="0" h="111125">
                <a:moveTo>
                  <a:pt x="0" y="0"/>
                </a:moveTo>
                <a:lnTo>
                  <a:pt x="0" y="11087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42898" y="92411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75675" y="92411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75675" y="76752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42898" y="76752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42900" y="816178"/>
            <a:ext cx="1207770" cy="123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TYP DOTAZNÍKU:</a:t>
            </a:r>
            <a:r>
              <a:rPr dirty="0" sz="800" spc="105" b="1">
                <a:latin typeface="Arial"/>
                <a:cs typeface="Arial"/>
              </a:rPr>
              <a:t> </a:t>
            </a:r>
            <a:r>
              <a:rPr dirty="0" baseline="3472" sz="1200">
                <a:latin typeface="Arial"/>
                <a:cs typeface="Arial"/>
              </a:rPr>
              <a:t>Běžný</a:t>
            </a:r>
            <a:endParaRPr baseline="3472"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89695" y="799389"/>
            <a:ext cx="441706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Opravný Dotazník odevzdávejte stejným způsobem jako běžný Dotazník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adresu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3"/>
              </a:rPr>
              <a:t>dotazniky.obce@ekokom.cz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8823" y="1143000"/>
            <a:ext cx="7086600" cy="2857500"/>
          </a:xfrm>
          <a:custGeom>
            <a:avLst/>
            <a:gdLst/>
            <a:ahLst/>
            <a:cxnLst/>
            <a:rect l="l" t="t" r="r" b="b"/>
            <a:pathLst>
              <a:path w="7086600" h="28575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40880" y="2857500"/>
                </a:lnTo>
                <a:lnTo>
                  <a:pt x="7058675" y="2853906"/>
                </a:lnTo>
                <a:lnTo>
                  <a:pt x="7073207" y="2844107"/>
                </a:lnTo>
                <a:lnTo>
                  <a:pt x="7083006" y="2829575"/>
                </a:lnTo>
                <a:lnTo>
                  <a:pt x="7086600" y="2811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8823" y="1143000"/>
            <a:ext cx="7086600" cy="2857500"/>
          </a:xfrm>
          <a:custGeom>
            <a:avLst/>
            <a:gdLst/>
            <a:ahLst/>
            <a:cxnLst/>
            <a:rect l="l" t="t" r="r" b="b"/>
            <a:pathLst>
              <a:path w="7086600" h="2857500">
                <a:moveTo>
                  <a:pt x="0" y="45720"/>
                </a:moveTo>
                <a:lnTo>
                  <a:pt x="0" y="2811780"/>
                </a:lnTo>
                <a:lnTo>
                  <a:pt x="3593" y="2829575"/>
                </a:lnTo>
                <a:lnTo>
                  <a:pt x="13392" y="2844107"/>
                </a:lnTo>
                <a:lnTo>
                  <a:pt x="27924" y="2853906"/>
                </a:lnTo>
                <a:lnTo>
                  <a:pt x="45720" y="2857500"/>
                </a:lnTo>
                <a:lnTo>
                  <a:pt x="7040880" y="2857500"/>
                </a:lnTo>
                <a:lnTo>
                  <a:pt x="7058675" y="2853906"/>
                </a:lnTo>
                <a:lnTo>
                  <a:pt x="7073207" y="2844107"/>
                </a:lnTo>
                <a:lnTo>
                  <a:pt x="7083006" y="2829575"/>
                </a:lnTo>
                <a:lnTo>
                  <a:pt x="7086600" y="2811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42900" y="1371638"/>
            <a:ext cx="6858000" cy="1371600"/>
          </a:xfrm>
          <a:custGeom>
            <a:avLst/>
            <a:gdLst/>
            <a:ahLst/>
            <a:cxnLst/>
            <a:rect l="l" t="t" r="r" b="b"/>
            <a:pathLst>
              <a:path w="6858000" h="1371600">
                <a:moveTo>
                  <a:pt x="0" y="45720"/>
                </a:moveTo>
                <a:lnTo>
                  <a:pt x="0" y="1325841"/>
                </a:lnTo>
                <a:lnTo>
                  <a:pt x="3593" y="1343636"/>
                </a:lnTo>
                <a:lnTo>
                  <a:pt x="13392" y="1358169"/>
                </a:lnTo>
                <a:lnTo>
                  <a:pt x="27924" y="1367968"/>
                </a:lnTo>
                <a:lnTo>
                  <a:pt x="45720" y="1371561"/>
                </a:lnTo>
                <a:lnTo>
                  <a:pt x="6812280" y="1371561"/>
                </a:lnTo>
                <a:lnTo>
                  <a:pt x="6830075" y="1367968"/>
                </a:lnTo>
                <a:lnTo>
                  <a:pt x="6844607" y="1358169"/>
                </a:lnTo>
                <a:lnTo>
                  <a:pt x="6854406" y="1343636"/>
                </a:lnTo>
                <a:lnTo>
                  <a:pt x="6858000" y="1325841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1480" y="2171700"/>
            <a:ext cx="3063240" cy="502920"/>
          </a:xfrm>
          <a:custGeom>
            <a:avLst/>
            <a:gdLst/>
            <a:ahLst/>
            <a:cxnLst/>
            <a:rect l="l" t="t" r="r" b="b"/>
            <a:pathLst>
              <a:path w="3063240" h="502919">
                <a:moveTo>
                  <a:pt x="0" y="45720"/>
                </a:moveTo>
                <a:lnTo>
                  <a:pt x="0" y="457200"/>
                </a:lnTo>
                <a:lnTo>
                  <a:pt x="3593" y="474995"/>
                </a:lnTo>
                <a:lnTo>
                  <a:pt x="13392" y="489527"/>
                </a:lnTo>
                <a:lnTo>
                  <a:pt x="27924" y="499326"/>
                </a:lnTo>
                <a:lnTo>
                  <a:pt x="45720" y="502920"/>
                </a:lnTo>
                <a:lnTo>
                  <a:pt x="3017520" y="502920"/>
                </a:lnTo>
                <a:lnTo>
                  <a:pt x="3035315" y="499326"/>
                </a:lnTo>
                <a:lnTo>
                  <a:pt x="3049847" y="489527"/>
                </a:lnTo>
                <a:lnTo>
                  <a:pt x="3059646" y="474995"/>
                </a:lnTo>
                <a:lnTo>
                  <a:pt x="3063240" y="457200"/>
                </a:lnTo>
                <a:lnTo>
                  <a:pt x="3063240" y="45720"/>
                </a:lnTo>
                <a:lnTo>
                  <a:pt x="3059646" y="27924"/>
                </a:lnTo>
                <a:lnTo>
                  <a:pt x="3049847" y="13392"/>
                </a:lnTo>
                <a:lnTo>
                  <a:pt x="3035315" y="3593"/>
                </a:lnTo>
                <a:lnTo>
                  <a:pt x="301752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2900" y="2857500"/>
            <a:ext cx="6858000" cy="1028700"/>
          </a:xfrm>
          <a:custGeom>
            <a:avLst/>
            <a:gdLst/>
            <a:ahLst/>
            <a:cxnLst/>
            <a:rect l="l" t="t" r="r" b="b"/>
            <a:pathLst>
              <a:path w="6858000" h="1028700">
                <a:moveTo>
                  <a:pt x="0" y="45720"/>
                </a:moveTo>
                <a:lnTo>
                  <a:pt x="0" y="982980"/>
                </a:lnTo>
                <a:lnTo>
                  <a:pt x="3593" y="1000775"/>
                </a:lnTo>
                <a:lnTo>
                  <a:pt x="13392" y="1015307"/>
                </a:lnTo>
                <a:lnTo>
                  <a:pt x="27924" y="1025106"/>
                </a:lnTo>
                <a:lnTo>
                  <a:pt x="45720" y="1028700"/>
                </a:lnTo>
                <a:lnTo>
                  <a:pt x="6812280" y="1028700"/>
                </a:lnTo>
                <a:lnTo>
                  <a:pt x="6830075" y="1025106"/>
                </a:lnTo>
                <a:lnTo>
                  <a:pt x="6844607" y="1015307"/>
                </a:lnTo>
                <a:lnTo>
                  <a:pt x="6854406" y="1000775"/>
                </a:lnTo>
                <a:lnTo>
                  <a:pt x="6858000" y="982980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50592" y="1517904"/>
            <a:ext cx="73660" cy="182880"/>
          </a:xfrm>
          <a:custGeom>
            <a:avLst/>
            <a:gdLst/>
            <a:ahLst/>
            <a:cxnLst/>
            <a:rect l="l" t="t" r="r" b="b"/>
            <a:pathLst>
              <a:path w="73660" h="182880">
                <a:moveTo>
                  <a:pt x="73151" y="0"/>
                </a:moveTo>
                <a:lnTo>
                  <a:pt x="0" y="18288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30200" y="1207465"/>
            <a:ext cx="204660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1a) IDENTIFIKAČNÍ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KONTAKTNÍ</a:t>
            </a:r>
            <a:r>
              <a:rPr dirty="0" sz="800" spc="-7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ÚDAJE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0811" y="1389875"/>
            <a:ext cx="40132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IČO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457193" y="1497476"/>
          <a:ext cx="1390015" cy="2171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66"/>
                <a:gridCol w="171703"/>
                <a:gridCol w="171704"/>
                <a:gridCol w="171703"/>
                <a:gridCol w="171703"/>
                <a:gridCol w="171704"/>
                <a:gridCol w="171703"/>
                <a:gridCol w="174894"/>
              </a:tblGrid>
              <a:tr h="210708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1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2057400" y="1499616"/>
            <a:ext cx="369570" cy="219710"/>
          </a:xfrm>
          <a:custGeom>
            <a:avLst/>
            <a:gdLst/>
            <a:ahLst/>
            <a:cxnLst/>
            <a:rect l="l" t="t" r="r" b="b"/>
            <a:pathLst>
              <a:path w="369569" h="219710">
                <a:moveTo>
                  <a:pt x="0" y="219455"/>
                </a:moveTo>
                <a:lnTo>
                  <a:pt x="369544" y="219455"/>
                </a:lnTo>
                <a:lnTo>
                  <a:pt x="369544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60549" y="1502765"/>
            <a:ext cx="363220" cy="213360"/>
          </a:xfrm>
          <a:custGeom>
            <a:avLst/>
            <a:gdLst/>
            <a:ahLst/>
            <a:cxnLst/>
            <a:rect l="l" t="t" r="r" b="b"/>
            <a:pathLst>
              <a:path w="363219" h="213360">
                <a:moveTo>
                  <a:pt x="0" y="213144"/>
                </a:moveTo>
                <a:lnTo>
                  <a:pt x="363232" y="213144"/>
                </a:lnTo>
                <a:lnTo>
                  <a:pt x="363232" y="0"/>
                </a:lnTo>
                <a:lnTo>
                  <a:pt x="0" y="0"/>
                </a:lnTo>
                <a:lnTo>
                  <a:pt x="0" y="213144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42172" y="1502765"/>
            <a:ext cx="0" cy="213360"/>
          </a:xfrm>
          <a:custGeom>
            <a:avLst/>
            <a:gdLst/>
            <a:ahLst/>
            <a:cxnLst/>
            <a:rect l="l" t="t" r="r" b="b"/>
            <a:pathLst>
              <a:path w="0" h="213360">
                <a:moveTo>
                  <a:pt x="0" y="0"/>
                </a:moveTo>
                <a:lnTo>
                  <a:pt x="0" y="213144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044700" y="1305964"/>
            <a:ext cx="11074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995" marR="5080" indent="-74930">
              <a:lnSpc>
                <a:spcPct val="167800"/>
              </a:lnSpc>
              <a:tabLst>
                <a:tab pos="265430" algn="l"/>
              </a:tabLst>
            </a:pPr>
            <a:r>
              <a:rPr dirty="0" sz="700">
                <a:latin typeface="Arial"/>
                <a:cs typeface="Arial"/>
              </a:rPr>
              <a:t>ev. č. v systému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EKO-KOM  </a:t>
            </a:r>
            <a:r>
              <a:rPr dirty="0" sz="700" spc="-5">
                <a:latin typeface="Arial"/>
                <a:cs typeface="Arial"/>
              </a:rPr>
              <a:t>2	0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2538926" y="1499609"/>
          <a:ext cx="715010" cy="219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927"/>
                <a:gridCol w="174764"/>
                <a:gridCol w="174764"/>
                <a:gridCol w="177955"/>
              </a:tblGrid>
              <a:tr h="213147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3" name="object 33"/>
          <p:cNvSpPr/>
          <p:nvPr/>
        </p:nvSpPr>
        <p:spPr>
          <a:xfrm>
            <a:off x="3886200" y="1487932"/>
            <a:ext cx="914400" cy="213360"/>
          </a:xfrm>
          <a:custGeom>
            <a:avLst/>
            <a:gdLst/>
            <a:ahLst/>
            <a:cxnLst/>
            <a:rect l="l" t="t" r="r" b="b"/>
            <a:pathLst>
              <a:path w="914400" h="213360">
                <a:moveTo>
                  <a:pt x="868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868680" y="212852"/>
                </a:lnTo>
                <a:lnTo>
                  <a:pt x="886475" y="209258"/>
                </a:lnTo>
                <a:lnTo>
                  <a:pt x="901007" y="199459"/>
                </a:lnTo>
                <a:lnTo>
                  <a:pt x="910806" y="184927"/>
                </a:lnTo>
                <a:lnTo>
                  <a:pt x="914400" y="167132"/>
                </a:lnTo>
                <a:lnTo>
                  <a:pt x="914400" y="45720"/>
                </a:lnTo>
                <a:lnTo>
                  <a:pt x="910806" y="27924"/>
                </a:lnTo>
                <a:lnTo>
                  <a:pt x="901007" y="13392"/>
                </a:lnTo>
                <a:lnTo>
                  <a:pt x="886475" y="3593"/>
                </a:lnTo>
                <a:lnTo>
                  <a:pt x="868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31920" y="1700784"/>
            <a:ext cx="822960" cy="0"/>
          </a:xfrm>
          <a:custGeom>
            <a:avLst/>
            <a:gdLst/>
            <a:ahLst/>
            <a:cxnLst/>
            <a:rect l="l" t="t" r="r" b="b"/>
            <a:pathLst>
              <a:path w="822960" h="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006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862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8620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754879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54879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8620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886123" y="1325064"/>
            <a:ext cx="882015" cy="337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1800"/>
              </a:lnSpc>
              <a:tabLst>
                <a:tab pos="868680" algn="l"/>
              </a:tabLst>
            </a:pPr>
            <a:r>
              <a:rPr dirty="0" sz="700">
                <a:latin typeface="Arial"/>
                <a:cs typeface="Arial"/>
              </a:rPr>
              <a:t>t</a:t>
            </a:r>
            <a:r>
              <a:rPr dirty="0" sz="700" u="sng">
                <a:latin typeface="Arial"/>
                <a:cs typeface="Arial"/>
              </a:rPr>
              <a:t>yp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Obec</a:t>
            </a:r>
            <a:endParaRPr sz="7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914900" y="1487932"/>
            <a:ext cx="2171700" cy="213360"/>
          </a:xfrm>
          <a:custGeom>
            <a:avLst/>
            <a:gdLst/>
            <a:ahLst/>
            <a:cxnLst/>
            <a:rect l="l" t="t" r="r" b="b"/>
            <a:pathLst>
              <a:path w="2171700" h="213360">
                <a:moveTo>
                  <a:pt x="21259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2125980" y="212852"/>
                </a:lnTo>
                <a:lnTo>
                  <a:pt x="2143775" y="209258"/>
                </a:lnTo>
                <a:lnTo>
                  <a:pt x="2158307" y="199459"/>
                </a:lnTo>
                <a:lnTo>
                  <a:pt x="2168106" y="184927"/>
                </a:lnTo>
                <a:lnTo>
                  <a:pt x="2171700" y="167132"/>
                </a:lnTo>
                <a:lnTo>
                  <a:pt x="2171700" y="45720"/>
                </a:lnTo>
                <a:lnTo>
                  <a:pt x="2168106" y="27924"/>
                </a:lnTo>
                <a:lnTo>
                  <a:pt x="2158307" y="13392"/>
                </a:lnTo>
                <a:lnTo>
                  <a:pt x="2143775" y="3593"/>
                </a:lnTo>
                <a:lnTo>
                  <a:pt x="21259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60620" y="1700784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59" h="0">
                <a:moveTo>
                  <a:pt x="0" y="0"/>
                </a:moveTo>
                <a:lnTo>
                  <a:pt x="20802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0866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914900" y="15336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91490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040880" y="16550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04088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914900" y="14879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960620" y="1320264"/>
            <a:ext cx="2092960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tabLst>
                <a:tab pos="2079625" algn="l"/>
              </a:tabLst>
            </a:pPr>
            <a:r>
              <a:rPr dirty="0" sz="700" u="sng">
                <a:latin typeface="Arial"/>
                <a:cs typeface="Arial"/>
              </a:rPr>
              <a:t>název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Újezd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7200" y="1830832"/>
            <a:ext cx="3086100" cy="213360"/>
          </a:xfrm>
          <a:custGeom>
            <a:avLst/>
            <a:gdLst/>
            <a:ahLst/>
            <a:cxnLst/>
            <a:rect l="l" t="t" r="r" b="b"/>
            <a:pathLst>
              <a:path w="3086100" h="213360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3040380" y="212852"/>
                </a:lnTo>
                <a:lnTo>
                  <a:pt x="3058175" y="209258"/>
                </a:lnTo>
                <a:lnTo>
                  <a:pt x="3072707" y="199459"/>
                </a:lnTo>
                <a:lnTo>
                  <a:pt x="3082506" y="184927"/>
                </a:lnTo>
                <a:lnTo>
                  <a:pt x="3086100" y="167132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02919" y="2043684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43300" y="18765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57200" y="18765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5720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97579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497579" y="18308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57200" y="18308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02843" y="1663164"/>
            <a:ext cx="3007995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tabLst>
                <a:tab pos="2994660" algn="l"/>
              </a:tabLst>
            </a:pPr>
            <a:r>
              <a:rPr dirty="0" sz="700" u="sng">
                <a:latin typeface="Arial"/>
                <a:cs typeface="Arial"/>
              </a:rPr>
              <a:t>okres 	</a:t>
            </a:r>
            <a:r>
              <a:rPr dirty="0" sz="700">
                <a:latin typeface="Arial"/>
                <a:cs typeface="Arial"/>
              </a:rPr>
              <a:t> Žďár </a:t>
            </a:r>
            <a:r>
              <a:rPr dirty="0" sz="700" spc="-5">
                <a:latin typeface="Arial"/>
                <a:cs typeface="Arial"/>
              </a:rPr>
              <a:t>nad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Sázavou</a:t>
            </a:r>
            <a:endParaRPr sz="7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886200" y="1843036"/>
            <a:ext cx="3200400" cy="200660"/>
          </a:xfrm>
          <a:custGeom>
            <a:avLst/>
            <a:gdLst/>
            <a:ahLst/>
            <a:cxnLst/>
            <a:rect l="l" t="t" r="r" b="b"/>
            <a:pathLst>
              <a:path w="3200400" h="200660">
                <a:moveTo>
                  <a:pt x="3154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4927"/>
                </a:lnTo>
                <a:lnTo>
                  <a:pt x="3593" y="172722"/>
                </a:lnTo>
                <a:lnTo>
                  <a:pt x="13392" y="187255"/>
                </a:lnTo>
                <a:lnTo>
                  <a:pt x="27924" y="197053"/>
                </a:lnTo>
                <a:lnTo>
                  <a:pt x="45720" y="200647"/>
                </a:lnTo>
                <a:lnTo>
                  <a:pt x="3154680" y="200647"/>
                </a:lnTo>
                <a:lnTo>
                  <a:pt x="3172475" y="197053"/>
                </a:lnTo>
                <a:lnTo>
                  <a:pt x="3187007" y="187255"/>
                </a:lnTo>
                <a:lnTo>
                  <a:pt x="3196806" y="172722"/>
                </a:lnTo>
                <a:lnTo>
                  <a:pt x="3200400" y="154927"/>
                </a:lnTo>
                <a:lnTo>
                  <a:pt x="3200400" y="45720"/>
                </a:lnTo>
                <a:lnTo>
                  <a:pt x="3196806" y="27924"/>
                </a:lnTo>
                <a:lnTo>
                  <a:pt x="3187007" y="13392"/>
                </a:lnTo>
                <a:lnTo>
                  <a:pt x="3172475" y="3593"/>
                </a:lnTo>
                <a:lnTo>
                  <a:pt x="3154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31920" y="2043684"/>
            <a:ext cx="3108960" cy="0"/>
          </a:xfrm>
          <a:custGeom>
            <a:avLst/>
            <a:gdLst/>
            <a:ahLst/>
            <a:cxnLst/>
            <a:rect l="l" t="t" r="r" b="b"/>
            <a:pathLst>
              <a:path w="3108959" h="0">
                <a:moveTo>
                  <a:pt x="0" y="0"/>
                </a:moveTo>
                <a:lnTo>
                  <a:pt x="31089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086600" y="1888756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19">
                <a:moveTo>
                  <a:pt x="0" y="0"/>
                </a:moveTo>
                <a:lnTo>
                  <a:pt x="0" y="109207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86200" y="1888756"/>
            <a:ext cx="0" cy="109220"/>
          </a:xfrm>
          <a:custGeom>
            <a:avLst/>
            <a:gdLst/>
            <a:ahLst/>
            <a:cxnLst/>
            <a:rect l="l" t="t" r="r" b="b"/>
            <a:pathLst>
              <a:path w="0" h="109219">
                <a:moveTo>
                  <a:pt x="0" y="0"/>
                </a:moveTo>
                <a:lnTo>
                  <a:pt x="0" y="109207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88620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040880" y="19979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040880" y="184303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86200" y="184303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931843" y="1686250"/>
            <a:ext cx="312229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6100"/>
              </a:lnSpc>
              <a:tabLst>
                <a:tab pos="3108960" algn="l"/>
              </a:tabLst>
            </a:pPr>
            <a:r>
              <a:rPr dirty="0" sz="700" u="sng">
                <a:latin typeface="Arial"/>
                <a:cs typeface="Arial"/>
              </a:rPr>
              <a:t>webové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stránky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4"/>
              </a:rPr>
              <a:t>www.ujezduzdaru.cz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7200" y="2402332"/>
            <a:ext cx="1143000" cy="199390"/>
          </a:xfrm>
          <a:custGeom>
            <a:avLst/>
            <a:gdLst/>
            <a:ahLst/>
            <a:cxnLst/>
            <a:rect l="l" t="t" r="r" b="b"/>
            <a:pathLst>
              <a:path w="1143000" h="199389">
                <a:moveTo>
                  <a:pt x="1097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097280" y="199136"/>
                </a:lnTo>
                <a:lnTo>
                  <a:pt x="1115075" y="195542"/>
                </a:lnTo>
                <a:lnTo>
                  <a:pt x="1129607" y="185743"/>
                </a:lnTo>
                <a:lnTo>
                  <a:pt x="1139406" y="171211"/>
                </a:lnTo>
                <a:lnTo>
                  <a:pt x="1143000" y="153416"/>
                </a:lnTo>
                <a:lnTo>
                  <a:pt x="1143000" y="45720"/>
                </a:lnTo>
                <a:lnTo>
                  <a:pt x="1139406" y="27924"/>
                </a:lnTo>
                <a:lnTo>
                  <a:pt x="1129607" y="13392"/>
                </a:lnTo>
                <a:lnTo>
                  <a:pt x="1115075" y="3593"/>
                </a:lnTo>
                <a:lnTo>
                  <a:pt x="1097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2919" y="2601468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 h="0">
                <a:moveTo>
                  <a:pt x="0" y="0"/>
                </a:moveTo>
                <a:lnTo>
                  <a:pt x="10515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600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7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7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55448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55448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7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57200" y="2173859"/>
            <a:ext cx="110998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STATUTÁRNÍ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ZÁSTUPCE</a:t>
            </a:r>
            <a:endParaRPr sz="7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110"/>
              </a:spcBef>
              <a:tabLst>
                <a:tab pos="109664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380"/>
              </a:spcBef>
            </a:pPr>
            <a:r>
              <a:rPr dirty="0" sz="700">
                <a:latin typeface="Arial"/>
                <a:cs typeface="Arial"/>
              </a:rPr>
              <a:t>Arnošt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714500" y="2402332"/>
            <a:ext cx="1143000" cy="199390"/>
          </a:xfrm>
          <a:custGeom>
            <a:avLst/>
            <a:gdLst/>
            <a:ahLst/>
            <a:cxnLst/>
            <a:rect l="l" t="t" r="r" b="b"/>
            <a:pathLst>
              <a:path w="1143000" h="199389">
                <a:moveTo>
                  <a:pt x="1097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097280" y="199136"/>
                </a:lnTo>
                <a:lnTo>
                  <a:pt x="1115075" y="195542"/>
                </a:lnTo>
                <a:lnTo>
                  <a:pt x="1129607" y="185743"/>
                </a:lnTo>
                <a:lnTo>
                  <a:pt x="1139406" y="171211"/>
                </a:lnTo>
                <a:lnTo>
                  <a:pt x="1143000" y="153416"/>
                </a:lnTo>
                <a:lnTo>
                  <a:pt x="1143000" y="45720"/>
                </a:lnTo>
                <a:lnTo>
                  <a:pt x="1139406" y="27924"/>
                </a:lnTo>
                <a:lnTo>
                  <a:pt x="1129607" y="13392"/>
                </a:lnTo>
                <a:lnTo>
                  <a:pt x="1115075" y="3593"/>
                </a:lnTo>
                <a:lnTo>
                  <a:pt x="10972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60220" y="2601468"/>
            <a:ext cx="1051560" cy="0"/>
          </a:xfrm>
          <a:custGeom>
            <a:avLst/>
            <a:gdLst/>
            <a:ahLst/>
            <a:cxnLst/>
            <a:rect l="l" t="t" r="r" b="b"/>
            <a:pathLst>
              <a:path w="1051560" h="0">
                <a:moveTo>
                  <a:pt x="0" y="0"/>
                </a:moveTo>
                <a:lnTo>
                  <a:pt x="10515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8575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7145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7145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811779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811779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7145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1772843" y="2246292"/>
            <a:ext cx="1052195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45400"/>
              </a:lnSpc>
              <a:tabLst>
                <a:tab pos="1038860" algn="l"/>
              </a:tabLst>
            </a:pPr>
            <a:r>
              <a:rPr dirty="0" sz="700" u="sng">
                <a:latin typeface="Arial"/>
                <a:cs typeface="Arial"/>
              </a:rPr>
              <a:t>příjmení 	</a:t>
            </a:r>
            <a:r>
              <a:rPr dirty="0" sz="700">
                <a:latin typeface="Arial"/>
                <a:cs typeface="Arial"/>
              </a:rPr>
              <a:t> Kříž</a:t>
            </a:r>
            <a:endParaRPr sz="7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2971800" y="2402332"/>
            <a:ext cx="457200" cy="199390"/>
          </a:xfrm>
          <a:custGeom>
            <a:avLst/>
            <a:gdLst/>
            <a:ahLst/>
            <a:cxnLst/>
            <a:rect l="l" t="t" r="r" b="b"/>
            <a:pathLst>
              <a:path w="457200" h="199389">
                <a:moveTo>
                  <a:pt x="411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411480" y="199136"/>
                </a:lnTo>
                <a:lnTo>
                  <a:pt x="429275" y="195542"/>
                </a:lnTo>
                <a:lnTo>
                  <a:pt x="443807" y="185743"/>
                </a:lnTo>
                <a:lnTo>
                  <a:pt x="453606" y="171211"/>
                </a:lnTo>
                <a:lnTo>
                  <a:pt x="457200" y="153416"/>
                </a:lnTo>
                <a:lnTo>
                  <a:pt x="457200" y="45720"/>
                </a:lnTo>
                <a:lnTo>
                  <a:pt x="453606" y="27924"/>
                </a:lnTo>
                <a:lnTo>
                  <a:pt x="443807" y="13392"/>
                </a:lnTo>
                <a:lnTo>
                  <a:pt x="429275" y="3593"/>
                </a:lnTo>
                <a:lnTo>
                  <a:pt x="4114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017520" y="2601468"/>
            <a:ext cx="365760" cy="0"/>
          </a:xfrm>
          <a:custGeom>
            <a:avLst/>
            <a:gdLst/>
            <a:ahLst/>
            <a:cxnLst/>
            <a:rect l="l" t="t" r="r" b="b"/>
            <a:pathLst>
              <a:path w="365760" h="0">
                <a:moveTo>
                  <a:pt x="0" y="0"/>
                </a:moveTo>
                <a:lnTo>
                  <a:pt x="3657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4290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718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9718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383279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383279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9718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19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3030143" y="2246292"/>
            <a:ext cx="366395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45400"/>
              </a:lnSpc>
              <a:tabLst>
                <a:tab pos="353060" algn="l"/>
              </a:tabLst>
            </a:pPr>
            <a:r>
              <a:rPr dirty="0" sz="700" u="sng">
                <a:latin typeface="Arial"/>
                <a:cs typeface="Arial"/>
              </a:rPr>
              <a:t>titul 	</a:t>
            </a:r>
            <a:r>
              <a:rPr dirty="0" sz="700">
                <a:latin typeface="Arial"/>
                <a:cs typeface="Arial"/>
              </a:rPr>
              <a:t> Bc.</a:t>
            </a:r>
            <a:endParaRPr sz="700">
              <a:latin typeface="Arial"/>
              <a:cs typeface="Arial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886200" y="2402332"/>
            <a:ext cx="2176780" cy="199390"/>
          </a:xfrm>
          <a:custGeom>
            <a:avLst/>
            <a:gdLst/>
            <a:ahLst/>
            <a:cxnLst/>
            <a:rect l="l" t="t" r="r" b="b"/>
            <a:pathLst>
              <a:path w="2176779" h="199389">
                <a:moveTo>
                  <a:pt x="2130552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130552" y="199136"/>
                </a:lnTo>
                <a:lnTo>
                  <a:pt x="2148347" y="195542"/>
                </a:lnTo>
                <a:lnTo>
                  <a:pt x="2162879" y="185743"/>
                </a:lnTo>
                <a:lnTo>
                  <a:pt x="2172678" y="171211"/>
                </a:lnTo>
                <a:lnTo>
                  <a:pt x="2176272" y="153416"/>
                </a:lnTo>
                <a:lnTo>
                  <a:pt x="2176272" y="45720"/>
                </a:lnTo>
                <a:lnTo>
                  <a:pt x="2172678" y="27924"/>
                </a:lnTo>
                <a:lnTo>
                  <a:pt x="2162879" y="13392"/>
                </a:lnTo>
                <a:lnTo>
                  <a:pt x="2148347" y="3593"/>
                </a:lnTo>
                <a:lnTo>
                  <a:pt x="2130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931920" y="2601468"/>
            <a:ext cx="2085339" cy="0"/>
          </a:xfrm>
          <a:custGeom>
            <a:avLst/>
            <a:gdLst/>
            <a:ahLst/>
            <a:cxnLst/>
            <a:rect l="l" t="t" r="r" b="b"/>
            <a:pathLst>
              <a:path w="2085339" h="0">
                <a:moveTo>
                  <a:pt x="0" y="0"/>
                </a:moveTo>
                <a:lnTo>
                  <a:pt x="2084832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062471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886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886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016752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016752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886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3931843" y="2246292"/>
            <a:ext cx="209804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2084705" algn="l"/>
              </a:tabLst>
            </a:pPr>
            <a:r>
              <a:rPr dirty="0" sz="700" u="sng">
                <a:latin typeface="Arial"/>
                <a:cs typeface="Arial"/>
              </a:rPr>
              <a:t>e-mailová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adresa</a:t>
            </a:r>
            <a:r>
              <a:rPr dirty="0" sz="700" spc="-5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5"/>
              </a:rPr>
              <a:t>ujezd@mybox.cz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6172200" y="2402332"/>
            <a:ext cx="914400" cy="199390"/>
          </a:xfrm>
          <a:custGeom>
            <a:avLst/>
            <a:gdLst/>
            <a:ahLst/>
            <a:cxnLst/>
            <a:rect l="l" t="t" r="r" b="b"/>
            <a:pathLst>
              <a:path w="914400" h="199389">
                <a:moveTo>
                  <a:pt x="868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868680" y="199136"/>
                </a:lnTo>
                <a:lnTo>
                  <a:pt x="886475" y="195542"/>
                </a:lnTo>
                <a:lnTo>
                  <a:pt x="901007" y="185743"/>
                </a:lnTo>
                <a:lnTo>
                  <a:pt x="910806" y="171211"/>
                </a:lnTo>
                <a:lnTo>
                  <a:pt x="914400" y="153416"/>
                </a:lnTo>
                <a:lnTo>
                  <a:pt x="914400" y="45720"/>
                </a:lnTo>
                <a:lnTo>
                  <a:pt x="910806" y="27924"/>
                </a:lnTo>
                <a:lnTo>
                  <a:pt x="901007" y="13392"/>
                </a:lnTo>
                <a:lnTo>
                  <a:pt x="886475" y="3593"/>
                </a:lnTo>
                <a:lnTo>
                  <a:pt x="8686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217920" y="2601468"/>
            <a:ext cx="822960" cy="0"/>
          </a:xfrm>
          <a:custGeom>
            <a:avLst/>
            <a:gdLst/>
            <a:ahLst/>
            <a:cxnLst/>
            <a:rect l="l" t="t" r="r" b="b"/>
            <a:pathLst>
              <a:path w="822959" h="0">
                <a:moveTo>
                  <a:pt x="0" y="0"/>
                </a:moveTo>
                <a:lnTo>
                  <a:pt x="8229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70866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172200" y="2448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17220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7040880" y="2555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04088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172200" y="2402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6095491" y="2171801"/>
            <a:ext cx="998855" cy="398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REKREAČNÍ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OBJEKTY</a:t>
            </a:r>
            <a:endParaRPr sz="7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125"/>
              </a:spcBef>
            </a:pPr>
            <a:r>
              <a:rPr dirty="0" sz="700" u="sng">
                <a:latin typeface="Arial"/>
                <a:cs typeface="Arial"/>
              </a:rPr>
              <a:t>počet v katastru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</a:t>
            </a:r>
            <a:r>
              <a:rPr dirty="0" sz="700">
                <a:latin typeface="Arial"/>
                <a:cs typeface="Arial"/>
              </a:rPr>
              <a:t>e</a:t>
            </a:r>
            <a:endParaRPr sz="700">
              <a:latin typeface="Arial"/>
              <a:cs typeface="Arial"/>
            </a:endParaRPr>
          </a:p>
          <a:p>
            <a:pPr marL="134620">
              <a:lnSpc>
                <a:spcPct val="100000"/>
              </a:lnSpc>
              <a:spcBef>
                <a:spcPts val="375"/>
              </a:spcBef>
            </a:pPr>
            <a:r>
              <a:rPr dirty="0" sz="700" spc="-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57200" y="3202432"/>
            <a:ext cx="3086100" cy="199390"/>
          </a:xfrm>
          <a:custGeom>
            <a:avLst/>
            <a:gdLst/>
            <a:ahLst/>
            <a:cxnLst/>
            <a:rect l="l" t="t" r="r" b="b"/>
            <a:pathLst>
              <a:path w="3086100" h="199389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040380" y="199136"/>
                </a:lnTo>
                <a:lnTo>
                  <a:pt x="3058175" y="195542"/>
                </a:lnTo>
                <a:lnTo>
                  <a:pt x="3072707" y="185743"/>
                </a:lnTo>
                <a:lnTo>
                  <a:pt x="3082506" y="171211"/>
                </a:lnTo>
                <a:lnTo>
                  <a:pt x="3086100" y="153416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02919" y="3401568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5433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572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57200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497579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497579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57200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444474" y="2969590"/>
            <a:ext cx="3066415" cy="401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KONTAKTNÍ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OSOBA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45"/>
              </a:spcBef>
              <a:tabLst>
                <a:tab pos="305244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380"/>
              </a:spcBef>
            </a:pPr>
            <a:r>
              <a:rPr dirty="0" sz="700">
                <a:latin typeface="Arial"/>
                <a:cs typeface="Arial"/>
              </a:rPr>
              <a:t>Arnošt</a:t>
            </a:r>
            <a:endParaRPr sz="700">
              <a:latin typeface="Arial"/>
              <a:cs typeface="Arial"/>
            </a:endParaRPr>
          </a:p>
        </p:txBody>
      </p:sp>
      <p:sp>
        <p:nvSpPr>
          <p:cNvPr id="123" name="object 123"/>
          <p:cNvSpPr/>
          <p:nvPr/>
        </p:nvSpPr>
        <p:spPr>
          <a:xfrm>
            <a:off x="3886200" y="3202432"/>
            <a:ext cx="3194685" cy="199390"/>
          </a:xfrm>
          <a:custGeom>
            <a:avLst/>
            <a:gdLst/>
            <a:ahLst/>
            <a:cxnLst/>
            <a:rect l="l" t="t" r="r" b="b"/>
            <a:pathLst>
              <a:path w="3194684" h="199389">
                <a:moveTo>
                  <a:pt x="3148952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148952" y="199136"/>
                </a:lnTo>
                <a:lnTo>
                  <a:pt x="3166747" y="195542"/>
                </a:lnTo>
                <a:lnTo>
                  <a:pt x="3181280" y="185743"/>
                </a:lnTo>
                <a:lnTo>
                  <a:pt x="3191078" y="171211"/>
                </a:lnTo>
                <a:lnTo>
                  <a:pt x="3194672" y="153416"/>
                </a:lnTo>
                <a:lnTo>
                  <a:pt x="3194672" y="45720"/>
                </a:lnTo>
                <a:lnTo>
                  <a:pt x="3191078" y="27924"/>
                </a:lnTo>
                <a:lnTo>
                  <a:pt x="3181280" y="13392"/>
                </a:lnTo>
                <a:lnTo>
                  <a:pt x="3166747" y="3593"/>
                </a:lnTo>
                <a:lnTo>
                  <a:pt x="31489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931920" y="3401568"/>
            <a:ext cx="3103245" cy="0"/>
          </a:xfrm>
          <a:custGeom>
            <a:avLst/>
            <a:gdLst/>
            <a:ahLst/>
            <a:cxnLst/>
            <a:rect l="l" t="t" r="r" b="b"/>
            <a:pathLst>
              <a:path w="3103245" h="0">
                <a:moveTo>
                  <a:pt x="0" y="0"/>
                </a:moveTo>
                <a:lnTo>
                  <a:pt x="3103232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080872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886200" y="32481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886200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7035151" y="33558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7035151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886200" y="32024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3931843" y="3046392"/>
            <a:ext cx="311658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3103245" algn="l"/>
              </a:tabLst>
            </a:pPr>
            <a:r>
              <a:rPr dirty="0" sz="700" u="sng">
                <a:latin typeface="Arial"/>
                <a:cs typeface="Arial"/>
              </a:rPr>
              <a:t>příjmení 	</a:t>
            </a:r>
            <a:r>
              <a:rPr dirty="0" sz="700">
                <a:latin typeface="Arial"/>
                <a:cs typeface="Arial"/>
              </a:rPr>
              <a:t> Kříž</a:t>
            </a:r>
            <a:endParaRPr sz="70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457200" y="3545332"/>
            <a:ext cx="3086100" cy="199390"/>
          </a:xfrm>
          <a:custGeom>
            <a:avLst/>
            <a:gdLst/>
            <a:ahLst/>
            <a:cxnLst/>
            <a:rect l="l" t="t" r="r" b="b"/>
            <a:pathLst>
              <a:path w="3086100" h="199389">
                <a:moveTo>
                  <a:pt x="3040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040380" y="199136"/>
                </a:lnTo>
                <a:lnTo>
                  <a:pt x="3058175" y="195542"/>
                </a:lnTo>
                <a:lnTo>
                  <a:pt x="3072707" y="185743"/>
                </a:lnTo>
                <a:lnTo>
                  <a:pt x="3082506" y="171211"/>
                </a:lnTo>
                <a:lnTo>
                  <a:pt x="3086100" y="153416"/>
                </a:lnTo>
                <a:lnTo>
                  <a:pt x="3086100" y="45720"/>
                </a:lnTo>
                <a:lnTo>
                  <a:pt x="3082506" y="27924"/>
                </a:lnTo>
                <a:lnTo>
                  <a:pt x="3072707" y="13392"/>
                </a:lnTo>
                <a:lnTo>
                  <a:pt x="3058175" y="3593"/>
                </a:lnTo>
                <a:lnTo>
                  <a:pt x="3040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02919" y="3744468"/>
            <a:ext cx="2994660" cy="0"/>
          </a:xfrm>
          <a:custGeom>
            <a:avLst/>
            <a:gdLst/>
            <a:ahLst/>
            <a:cxnLst/>
            <a:rect l="l" t="t" r="r" b="b"/>
            <a:pathLst>
              <a:path w="2994660" h="0">
                <a:moveTo>
                  <a:pt x="0" y="0"/>
                </a:moveTo>
                <a:lnTo>
                  <a:pt x="2994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5433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572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720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497579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497579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5720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502843" y="3389292"/>
            <a:ext cx="300799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2994660" algn="l"/>
              </a:tabLst>
            </a:pPr>
            <a:r>
              <a:rPr dirty="0" sz="700" u="sng">
                <a:latin typeface="Arial"/>
                <a:cs typeface="Arial"/>
              </a:rPr>
              <a:t>funkce 	</a:t>
            </a:r>
            <a:r>
              <a:rPr dirty="0" sz="700">
                <a:latin typeface="Arial"/>
                <a:cs typeface="Arial"/>
              </a:rPr>
              <a:t> starosta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879812" y="3437725"/>
            <a:ext cx="2927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telefon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42" name="object 142"/>
          <p:cNvGraphicFramePr>
            <a:graphicFrameLocks noGrp="1"/>
          </p:cNvGraphicFramePr>
          <p:nvPr/>
        </p:nvGraphicFramePr>
        <p:xfrm>
          <a:off x="3886193" y="3545325"/>
          <a:ext cx="1260475" cy="19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52"/>
                <a:gridCol w="138290"/>
                <a:gridCol w="138290"/>
                <a:gridCol w="138290"/>
                <a:gridCol w="138290"/>
                <a:gridCol w="138290"/>
                <a:gridCol w="138290"/>
                <a:gridCol w="138290"/>
                <a:gridCol w="141468"/>
              </a:tblGrid>
              <a:tr h="192827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3" name="object 143"/>
          <p:cNvSpPr/>
          <p:nvPr/>
        </p:nvSpPr>
        <p:spPr>
          <a:xfrm>
            <a:off x="5257800" y="3545332"/>
            <a:ext cx="1828800" cy="199390"/>
          </a:xfrm>
          <a:custGeom>
            <a:avLst/>
            <a:gdLst/>
            <a:ahLst/>
            <a:cxnLst/>
            <a:rect l="l" t="t" r="r" b="b"/>
            <a:pathLst>
              <a:path w="1828800" h="199389">
                <a:moveTo>
                  <a:pt x="17830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783080" y="199136"/>
                </a:lnTo>
                <a:lnTo>
                  <a:pt x="1800875" y="195542"/>
                </a:lnTo>
                <a:lnTo>
                  <a:pt x="1815407" y="185743"/>
                </a:lnTo>
                <a:lnTo>
                  <a:pt x="1825206" y="171211"/>
                </a:lnTo>
                <a:lnTo>
                  <a:pt x="1828800" y="153416"/>
                </a:lnTo>
                <a:lnTo>
                  <a:pt x="1828800" y="45720"/>
                </a:lnTo>
                <a:lnTo>
                  <a:pt x="1825206" y="27924"/>
                </a:lnTo>
                <a:lnTo>
                  <a:pt x="1815407" y="13392"/>
                </a:lnTo>
                <a:lnTo>
                  <a:pt x="1800875" y="3593"/>
                </a:lnTo>
                <a:lnTo>
                  <a:pt x="17830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303520" y="3744468"/>
            <a:ext cx="1737360" cy="0"/>
          </a:xfrm>
          <a:custGeom>
            <a:avLst/>
            <a:gdLst/>
            <a:ahLst/>
            <a:cxnLst/>
            <a:rect l="l" t="t" r="r" b="b"/>
            <a:pathLst>
              <a:path w="1737359" h="0">
                <a:moveTo>
                  <a:pt x="0" y="0"/>
                </a:moveTo>
                <a:lnTo>
                  <a:pt x="17373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70866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257800" y="359105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25780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7040880" y="369874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04088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257800" y="3545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 txBox="1"/>
          <p:nvPr/>
        </p:nvSpPr>
        <p:spPr>
          <a:xfrm>
            <a:off x="5303443" y="3389292"/>
            <a:ext cx="175069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5400"/>
              </a:lnSpc>
              <a:tabLst>
                <a:tab pos="1737360" algn="l"/>
              </a:tabLst>
            </a:pPr>
            <a:r>
              <a:rPr dirty="0" sz="700" u="sng">
                <a:latin typeface="Arial"/>
                <a:cs typeface="Arial"/>
              </a:rPr>
              <a:t>e-mail 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5"/>
              </a:rPr>
              <a:t>ujezd@mybox.cz</a:t>
            </a:r>
            <a:endParaRPr sz="700">
              <a:latin typeface="Arial"/>
              <a:cs typeface="Aria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238823" y="4206240"/>
            <a:ext cx="7086600" cy="1783080"/>
          </a:xfrm>
          <a:custGeom>
            <a:avLst/>
            <a:gdLst/>
            <a:ahLst/>
            <a:cxnLst/>
            <a:rect l="l" t="t" r="r" b="b"/>
            <a:pathLst>
              <a:path w="7086600" h="1783079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737360"/>
                </a:lnTo>
                <a:lnTo>
                  <a:pt x="3593" y="1755155"/>
                </a:lnTo>
                <a:lnTo>
                  <a:pt x="13392" y="1769687"/>
                </a:lnTo>
                <a:lnTo>
                  <a:pt x="27924" y="1779486"/>
                </a:lnTo>
                <a:lnTo>
                  <a:pt x="45720" y="1783080"/>
                </a:lnTo>
                <a:lnTo>
                  <a:pt x="7040880" y="1783080"/>
                </a:lnTo>
                <a:lnTo>
                  <a:pt x="7058675" y="1779486"/>
                </a:lnTo>
                <a:lnTo>
                  <a:pt x="7073207" y="1769687"/>
                </a:lnTo>
                <a:lnTo>
                  <a:pt x="7083006" y="1755155"/>
                </a:lnTo>
                <a:lnTo>
                  <a:pt x="7086600" y="173736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38823" y="4206240"/>
            <a:ext cx="7086600" cy="1783080"/>
          </a:xfrm>
          <a:custGeom>
            <a:avLst/>
            <a:gdLst/>
            <a:ahLst/>
            <a:cxnLst/>
            <a:rect l="l" t="t" r="r" b="b"/>
            <a:pathLst>
              <a:path w="7086600" h="1783079">
                <a:moveTo>
                  <a:pt x="0" y="45720"/>
                </a:moveTo>
                <a:lnTo>
                  <a:pt x="0" y="1737360"/>
                </a:lnTo>
                <a:lnTo>
                  <a:pt x="3593" y="1755155"/>
                </a:lnTo>
                <a:lnTo>
                  <a:pt x="13392" y="1769687"/>
                </a:lnTo>
                <a:lnTo>
                  <a:pt x="27924" y="1779486"/>
                </a:lnTo>
                <a:lnTo>
                  <a:pt x="45720" y="1783080"/>
                </a:lnTo>
                <a:lnTo>
                  <a:pt x="7040880" y="1783080"/>
                </a:lnTo>
                <a:lnTo>
                  <a:pt x="7058675" y="1779486"/>
                </a:lnTo>
                <a:lnTo>
                  <a:pt x="7073207" y="1769687"/>
                </a:lnTo>
                <a:lnTo>
                  <a:pt x="7083006" y="1755155"/>
                </a:lnTo>
                <a:lnTo>
                  <a:pt x="7086600" y="173736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53123" y="4503077"/>
            <a:ext cx="2628900" cy="199390"/>
          </a:xfrm>
          <a:custGeom>
            <a:avLst/>
            <a:gdLst/>
            <a:ahLst/>
            <a:cxnLst/>
            <a:rect l="l" t="t" r="r" b="b"/>
            <a:pathLst>
              <a:path w="2628900" h="199389">
                <a:moveTo>
                  <a:pt x="25831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583180" y="199136"/>
                </a:lnTo>
                <a:lnTo>
                  <a:pt x="2600975" y="195542"/>
                </a:lnTo>
                <a:lnTo>
                  <a:pt x="2615507" y="185743"/>
                </a:lnTo>
                <a:lnTo>
                  <a:pt x="2625306" y="171211"/>
                </a:lnTo>
                <a:lnTo>
                  <a:pt x="2628900" y="153416"/>
                </a:lnTo>
                <a:lnTo>
                  <a:pt x="2628900" y="45720"/>
                </a:lnTo>
                <a:lnTo>
                  <a:pt x="2625306" y="27924"/>
                </a:lnTo>
                <a:lnTo>
                  <a:pt x="2615507" y="13392"/>
                </a:lnTo>
                <a:lnTo>
                  <a:pt x="2600975" y="3593"/>
                </a:lnTo>
                <a:lnTo>
                  <a:pt x="2583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98843" y="4702213"/>
            <a:ext cx="2537460" cy="0"/>
          </a:xfrm>
          <a:custGeom>
            <a:avLst/>
            <a:gdLst/>
            <a:ahLst/>
            <a:cxnLst/>
            <a:rect l="l" t="t" r="r" b="b"/>
            <a:pathLst>
              <a:path w="2537460" h="0">
                <a:moveTo>
                  <a:pt x="0" y="0"/>
                </a:moveTo>
                <a:lnTo>
                  <a:pt x="25374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9820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531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531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93630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93630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531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096323" y="4503077"/>
            <a:ext cx="1932939" cy="199390"/>
          </a:xfrm>
          <a:custGeom>
            <a:avLst/>
            <a:gdLst/>
            <a:ahLst/>
            <a:cxnLst/>
            <a:rect l="l" t="t" r="r" b="b"/>
            <a:pathLst>
              <a:path w="1932939" h="199389">
                <a:moveTo>
                  <a:pt x="18871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887156" y="199136"/>
                </a:lnTo>
                <a:lnTo>
                  <a:pt x="1904951" y="195542"/>
                </a:lnTo>
                <a:lnTo>
                  <a:pt x="1919484" y="185743"/>
                </a:lnTo>
                <a:lnTo>
                  <a:pt x="1929283" y="171211"/>
                </a:lnTo>
                <a:lnTo>
                  <a:pt x="1932876" y="153416"/>
                </a:lnTo>
                <a:lnTo>
                  <a:pt x="1932876" y="45720"/>
                </a:lnTo>
                <a:lnTo>
                  <a:pt x="1929283" y="27924"/>
                </a:lnTo>
                <a:lnTo>
                  <a:pt x="1919484" y="13392"/>
                </a:lnTo>
                <a:lnTo>
                  <a:pt x="1904951" y="3593"/>
                </a:lnTo>
                <a:lnTo>
                  <a:pt x="18871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338124" y="4223334"/>
            <a:ext cx="2611120" cy="292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1b) INFORMOVÁNÍ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OBYVATEL</a:t>
            </a:r>
            <a:endParaRPr sz="80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395"/>
              </a:spcBef>
              <a:tabLst>
                <a:tab pos="2597785" algn="l"/>
              </a:tabLst>
            </a:pPr>
            <a:r>
              <a:rPr dirty="0" sz="700" u="sng">
                <a:latin typeface="Arial"/>
                <a:cs typeface="Arial"/>
              </a:rPr>
              <a:t>název místního tisku </a:t>
            </a:r>
            <a:r>
              <a:rPr dirty="0" sz="700" spc="-5" u="sng">
                <a:latin typeface="Arial"/>
                <a:cs typeface="Arial"/>
              </a:rPr>
              <a:t>nebo</a:t>
            </a:r>
            <a:r>
              <a:rPr dirty="0" sz="700" spc="-8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zpravodaje	</a:t>
            </a:r>
            <a:endParaRPr sz="700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3142043" y="4702213"/>
            <a:ext cx="1841500" cy="0"/>
          </a:xfrm>
          <a:custGeom>
            <a:avLst/>
            <a:gdLst/>
            <a:ahLst/>
            <a:cxnLst/>
            <a:rect l="l" t="t" r="r" b="b"/>
            <a:pathLst>
              <a:path w="1841500" h="0">
                <a:moveTo>
                  <a:pt x="0" y="0"/>
                </a:moveTo>
                <a:lnTo>
                  <a:pt x="184143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029200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09632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0963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983479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983479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0963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50824" y="4962830"/>
            <a:ext cx="1488440" cy="199390"/>
          </a:xfrm>
          <a:custGeom>
            <a:avLst/>
            <a:gdLst/>
            <a:ahLst/>
            <a:cxnLst/>
            <a:rect l="l" t="t" r="r" b="b"/>
            <a:pathLst>
              <a:path w="1488439" h="199389">
                <a:moveTo>
                  <a:pt x="1442478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442478" y="199136"/>
                </a:lnTo>
                <a:lnTo>
                  <a:pt x="1460273" y="195542"/>
                </a:lnTo>
                <a:lnTo>
                  <a:pt x="1474806" y="185743"/>
                </a:lnTo>
                <a:lnTo>
                  <a:pt x="1484605" y="171211"/>
                </a:lnTo>
                <a:lnTo>
                  <a:pt x="1488198" y="153416"/>
                </a:lnTo>
                <a:lnTo>
                  <a:pt x="1488198" y="45720"/>
                </a:lnTo>
                <a:lnTo>
                  <a:pt x="1484605" y="27924"/>
                </a:lnTo>
                <a:lnTo>
                  <a:pt x="1474806" y="13392"/>
                </a:lnTo>
                <a:lnTo>
                  <a:pt x="1460273" y="3593"/>
                </a:lnTo>
                <a:lnTo>
                  <a:pt x="14424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 txBox="1"/>
          <p:nvPr/>
        </p:nvSpPr>
        <p:spPr>
          <a:xfrm>
            <a:off x="3142043" y="4395470"/>
            <a:ext cx="18542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40864" algn="l"/>
              </a:tabLst>
            </a:pPr>
            <a:r>
              <a:rPr dirty="0" sz="700" u="sng">
                <a:latin typeface="Arial"/>
                <a:cs typeface="Arial"/>
              </a:rPr>
              <a:t>jak často zpravodaj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vychází	</a:t>
            </a:r>
            <a:endParaRPr sz="7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96544" y="5161965"/>
            <a:ext cx="1397000" cy="0"/>
          </a:xfrm>
          <a:custGeom>
            <a:avLst/>
            <a:gdLst/>
            <a:ahLst/>
            <a:cxnLst/>
            <a:rect l="l" t="t" r="r" b="b"/>
            <a:pathLst>
              <a:path w="1397000" h="0">
                <a:moveTo>
                  <a:pt x="0" y="0"/>
                </a:moveTo>
                <a:lnTo>
                  <a:pt x="1396758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8390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50824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350824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79330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79330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50824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943100" y="4962830"/>
            <a:ext cx="1714500" cy="199390"/>
          </a:xfrm>
          <a:custGeom>
            <a:avLst/>
            <a:gdLst/>
            <a:ahLst/>
            <a:cxnLst/>
            <a:rect l="l" t="t" r="r" b="b"/>
            <a:pathLst>
              <a:path w="1714500" h="199389">
                <a:moveTo>
                  <a:pt x="16687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668780" y="199136"/>
                </a:lnTo>
                <a:lnTo>
                  <a:pt x="1686575" y="195542"/>
                </a:lnTo>
                <a:lnTo>
                  <a:pt x="1701107" y="185743"/>
                </a:lnTo>
                <a:lnTo>
                  <a:pt x="1710906" y="171211"/>
                </a:lnTo>
                <a:lnTo>
                  <a:pt x="1714500" y="153416"/>
                </a:lnTo>
                <a:lnTo>
                  <a:pt x="1714500" y="45720"/>
                </a:lnTo>
                <a:lnTo>
                  <a:pt x="1710906" y="27924"/>
                </a:lnTo>
                <a:lnTo>
                  <a:pt x="1701107" y="13392"/>
                </a:lnTo>
                <a:lnTo>
                  <a:pt x="1686575" y="3593"/>
                </a:lnTo>
                <a:lnTo>
                  <a:pt x="1668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 txBox="1"/>
          <p:nvPr/>
        </p:nvSpPr>
        <p:spPr>
          <a:xfrm>
            <a:off x="338124" y="4734407"/>
            <a:ext cx="166052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KONTAKTNÍ OSOBA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(ŠÉFREDAKTOR)</a:t>
            </a:r>
            <a:endParaRPr sz="700">
              <a:latin typeface="Arial"/>
              <a:cs typeface="Arial"/>
            </a:endParaRPr>
          </a:p>
          <a:p>
            <a:pPr marL="70485">
              <a:lnSpc>
                <a:spcPct val="100000"/>
              </a:lnSpc>
              <a:spcBef>
                <a:spcPts val="110"/>
              </a:spcBef>
              <a:tabLst>
                <a:tab pos="1454785" algn="l"/>
              </a:tabLst>
            </a:pPr>
            <a:r>
              <a:rPr dirty="0" sz="700" u="sng">
                <a:latin typeface="Arial"/>
                <a:cs typeface="Arial"/>
              </a:rPr>
              <a:t>jméno	</a:t>
            </a:r>
            <a:endParaRPr sz="700">
              <a:latin typeface="Arial"/>
              <a:cs typeface="Arial"/>
            </a:endParaRPr>
          </a:p>
        </p:txBody>
      </p:sp>
      <p:sp>
        <p:nvSpPr>
          <p:cNvPr id="182" name="object 182"/>
          <p:cNvSpPr/>
          <p:nvPr/>
        </p:nvSpPr>
        <p:spPr>
          <a:xfrm>
            <a:off x="1988820" y="5161965"/>
            <a:ext cx="1623060" cy="0"/>
          </a:xfrm>
          <a:custGeom>
            <a:avLst/>
            <a:gdLst/>
            <a:ahLst/>
            <a:cxnLst/>
            <a:rect l="l" t="t" r="r" b="b"/>
            <a:pathLst>
              <a:path w="1623060" h="0">
                <a:moveTo>
                  <a:pt x="0" y="0"/>
                </a:moveTo>
                <a:lnTo>
                  <a:pt x="16230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3657600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943100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943100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3611879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611879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943100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268023" y="4962830"/>
            <a:ext cx="1943100" cy="199390"/>
          </a:xfrm>
          <a:custGeom>
            <a:avLst/>
            <a:gdLst/>
            <a:ahLst/>
            <a:cxnLst/>
            <a:rect l="l" t="t" r="r" b="b"/>
            <a:pathLst>
              <a:path w="1943100" h="199389">
                <a:moveTo>
                  <a:pt x="1897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1897380" y="199136"/>
                </a:lnTo>
                <a:lnTo>
                  <a:pt x="1915175" y="195542"/>
                </a:lnTo>
                <a:lnTo>
                  <a:pt x="1929707" y="185743"/>
                </a:lnTo>
                <a:lnTo>
                  <a:pt x="1939506" y="171211"/>
                </a:lnTo>
                <a:lnTo>
                  <a:pt x="1943100" y="153416"/>
                </a:lnTo>
                <a:lnTo>
                  <a:pt x="1943100" y="45720"/>
                </a:lnTo>
                <a:lnTo>
                  <a:pt x="1939506" y="27924"/>
                </a:lnTo>
                <a:lnTo>
                  <a:pt x="1929707" y="13392"/>
                </a:lnTo>
                <a:lnTo>
                  <a:pt x="1915175" y="3593"/>
                </a:lnTo>
                <a:lnTo>
                  <a:pt x="18973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 txBox="1"/>
          <p:nvPr/>
        </p:nvSpPr>
        <p:spPr>
          <a:xfrm>
            <a:off x="1988743" y="4855223"/>
            <a:ext cx="16363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23060" algn="l"/>
              </a:tabLst>
            </a:pPr>
            <a:r>
              <a:rPr dirty="0" sz="700" u="sng">
                <a:latin typeface="Arial"/>
                <a:cs typeface="Arial"/>
              </a:rPr>
              <a:t>příjmení	</a:t>
            </a:r>
            <a:endParaRPr sz="700">
              <a:latin typeface="Arial"/>
              <a:cs typeface="Arial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5313743" y="5161965"/>
            <a:ext cx="1851660" cy="0"/>
          </a:xfrm>
          <a:custGeom>
            <a:avLst/>
            <a:gdLst/>
            <a:ahLst/>
            <a:cxnLst/>
            <a:rect l="l" t="t" r="r" b="b"/>
            <a:pathLst>
              <a:path w="1851659" h="0">
                <a:moveTo>
                  <a:pt x="0" y="0"/>
                </a:moveTo>
                <a:lnTo>
                  <a:pt x="18516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72111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268023" y="5008550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526802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7165403" y="511624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716540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268023" y="496283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 txBox="1"/>
          <p:nvPr/>
        </p:nvSpPr>
        <p:spPr>
          <a:xfrm>
            <a:off x="5313667" y="4855223"/>
            <a:ext cx="18649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51660" algn="l"/>
              </a:tabLst>
            </a:pPr>
            <a:r>
              <a:rPr dirty="0" sz="700" u="sng">
                <a:latin typeface="Arial"/>
                <a:cs typeface="Arial"/>
              </a:rPr>
              <a:t>e-mail	</a:t>
            </a:r>
            <a:endParaRPr sz="7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3765550" y="4855223"/>
            <a:ext cx="29273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telefon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200" name="object 200"/>
          <p:cNvGraphicFramePr>
            <a:graphicFrameLocks noGrp="1"/>
          </p:cNvGraphicFramePr>
          <p:nvPr/>
        </p:nvGraphicFramePr>
        <p:xfrm>
          <a:off x="3771900" y="4962830"/>
          <a:ext cx="1374775" cy="199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152"/>
                <a:gridCol w="150977"/>
                <a:gridCol w="150977"/>
                <a:gridCol w="150977"/>
                <a:gridCol w="150977"/>
                <a:gridCol w="150977"/>
                <a:gridCol w="150977"/>
                <a:gridCol w="150977"/>
                <a:gridCol w="154254"/>
              </a:tblGrid>
              <a:tr h="192786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1" name="object 201"/>
          <p:cNvSpPr/>
          <p:nvPr/>
        </p:nvSpPr>
        <p:spPr>
          <a:xfrm>
            <a:off x="5143500" y="4503077"/>
            <a:ext cx="2066925" cy="199390"/>
          </a:xfrm>
          <a:custGeom>
            <a:avLst/>
            <a:gdLst/>
            <a:ahLst/>
            <a:cxnLst/>
            <a:rect l="l" t="t" r="r" b="b"/>
            <a:pathLst>
              <a:path w="2066925" h="199389">
                <a:moveTo>
                  <a:pt x="2020824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2020824" y="199136"/>
                </a:lnTo>
                <a:lnTo>
                  <a:pt x="2038619" y="195542"/>
                </a:lnTo>
                <a:lnTo>
                  <a:pt x="2053151" y="185743"/>
                </a:lnTo>
                <a:lnTo>
                  <a:pt x="2062950" y="171211"/>
                </a:lnTo>
                <a:lnTo>
                  <a:pt x="2066544" y="153416"/>
                </a:lnTo>
                <a:lnTo>
                  <a:pt x="2066544" y="45720"/>
                </a:lnTo>
                <a:lnTo>
                  <a:pt x="2062950" y="27924"/>
                </a:lnTo>
                <a:lnTo>
                  <a:pt x="2053151" y="13392"/>
                </a:lnTo>
                <a:lnTo>
                  <a:pt x="2038619" y="3593"/>
                </a:lnTo>
                <a:lnTo>
                  <a:pt x="2020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5189220" y="4702213"/>
            <a:ext cx="1975485" cy="0"/>
          </a:xfrm>
          <a:custGeom>
            <a:avLst/>
            <a:gdLst/>
            <a:ahLst/>
            <a:cxnLst/>
            <a:rect l="l" t="t" r="r" b="b"/>
            <a:pathLst>
              <a:path w="1975484" h="0">
                <a:moveTo>
                  <a:pt x="0" y="0"/>
                </a:moveTo>
                <a:lnTo>
                  <a:pt x="197510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7210043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5143500" y="4548797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143500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7164323" y="465649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7164323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143500" y="450307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 txBox="1"/>
          <p:nvPr/>
        </p:nvSpPr>
        <p:spPr>
          <a:xfrm>
            <a:off x="5189220" y="4395470"/>
            <a:ext cx="19030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u="sng">
                <a:latin typeface="Arial"/>
                <a:cs typeface="Arial"/>
              </a:rPr>
              <a:t>v jakém nákladu vychází </a:t>
            </a:r>
            <a:r>
              <a:rPr dirty="0" sz="700" spc="-5" u="sng">
                <a:latin typeface="Arial"/>
                <a:cs typeface="Arial"/>
              </a:rPr>
              <a:t>jedno </a:t>
            </a:r>
            <a:r>
              <a:rPr dirty="0" sz="700" u="sng">
                <a:latin typeface="Arial"/>
                <a:cs typeface="Arial"/>
              </a:rPr>
              <a:t>číslo</a:t>
            </a:r>
            <a:r>
              <a:rPr dirty="0" sz="700" spc="-7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zpravodaje</a:t>
            </a:r>
            <a:endParaRPr sz="700">
              <a:latin typeface="Arial"/>
              <a:cs typeface="Aria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342900" y="523494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11480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200"/>
                </a:lnTo>
                <a:lnTo>
                  <a:pt x="2697480" y="457200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8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42900" y="523494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20"/>
                </a:moveTo>
                <a:lnTo>
                  <a:pt x="0" y="411480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200"/>
                </a:lnTo>
                <a:lnTo>
                  <a:pt x="2697480" y="457200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8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755773" y="53986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755767" y="53986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773441" y="54163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777932" y="54208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762125" y="54049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 txBox="1"/>
          <p:nvPr/>
        </p:nvSpPr>
        <p:spPr>
          <a:xfrm>
            <a:off x="378904" y="5342471"/>
            <a:ext cx="231521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Zveřejňujete OZV* nebo další informace </a:t>
            </a:r>
            <a:r>
              <a:rPr dirty="0" sz="700" spc="-5" b="1">
                <a:latin typeface="Arial"/>
                <a:cs typeface="Arial"/>
              </a:rPr>
              <a:t>ke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správnému  nakládání </a:t>
            </a:r>
            <a:r>
              <a:rPr dirty="0" sz="700" spc="-5" b="1">
                <a:latin typeface="Arial"/>
                <a:cs typeface="Arial"/>
              </a:rPr>
              <a:t>s </a:t>
            </a:r>
            <a:r>
              <a:rPr dirty="0" sz="700" b="1">
                <a:latin typeface="Arial"/>
                <a:cs typeface="Arial"/>
              </a:rPr>
              <a:t>odpady na internetových stránkách</a:t>
            </a:r>
            <a:r>
              <a:rPr dirty="0" sz="700" spc="-9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obce?</a:t>
            </a:r>
            <a:endParaRPr sz="70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2792285" y="543515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913672" y="53986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913666" y="53986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931340" y="54163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2935831" y="54208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2920024" y="54049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 txBox="1"/>
          <p:nvPr/>
        </p:nvSpPr>
        <p:spPr>
          <a:xfrm>
            <a:off x="2733763" y="527685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3218688" y="5351272"/>
            <a:ext cx="4000500" cy="199390"/>
          </a:xfrm>
          <a:custGeom>
            <a:avLst/>
            <a:gdLst/>
            <a:ahLst/>
            <a:cxnLst/>
            <a:rect l="l" t="t" r="r" b="b"/>
            <a:pathLst>
              <a:path w="4000500" h="199389">
                <a:moveTo>
                  <a:pt x="3954779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954779" y="199136"/>
                </a:lnTo>
                <a:lnTo>
                  <a:pt x="3972575" y="195542"/>
                </a:lnTo>
                <a:lnTo>
                  <a:pt x="3987107" y="185743"/>
                </a:lnTo>
                <a:lnTo>
                  <a:pt x="3996906" y="171211"/>
                </a:lnTo>
                <a:lnTo>
                  <a:pt x="4000500" y="153416"/>
                </a:lnTo>
                <a:lnTo>
                  <a:pt x="4000500" y="45720"/>
                </a:lnTo>
                <a:lnTo>
                  <a:pt x="3996906" y="27924"/>
                </a:lnTo>
                <a:lnTo>
                  <a:pt x="3987107" y="13392"/>
                </a:lnTo>
                <a:lnTo>
                  <a:pt x="3972575" y="3593"/>
                </a:lnTo>
                <a:lnTo>
                  <a:pt x="3954779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7219188" y="53969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3218688" y="53969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3218688" y="55046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7173468" y="55046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7173468" y="53512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3218688" y="53512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 txBox="1"/>
          <p:nvPr/>
        </p:nvSpPr>
        <p:spPr>
          <a:xfrm>
            <a:off x="3264331" y="5243665"/>
            <a:ext cx="392239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909060" algn="l"/>
              </a:tabLst>
            </a:pPr>
            <a:r>
              <a:rPr dirty="0" sz="700" u="sng">
                <a:latin typeface="Arial"/>
                <a:cs typeface="Arial"/>
              </a:rPr>
              <a:t>uveďte odkaz (URL) </a:t>
            </a:r>
            <a:r>
              <a:rPr dirty="0" sz="700" spc="-5" u="sng">
                <a:latin typeface="Arial"/>
                <a:cs typeface="Arial"/>
              </a:rPr>
              <a:t>na </a:t>
            </a:r>
            <a:r>
              <a:rPr dirty="0" sz="700" u="sng">
                <a:latin typeface="Arial"/>
                <a:cs typeface="Arial"/>
              </a:rPr>
              <a:t>umístění OZV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60" u="sng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webu	</a:t>
            </a:r>
            <a:endParaRPr sz="700">
              <a:latin typeface="Arial"/>
              <a:cs typeface="Arial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3264331" y="5398795"/>
            <a:ext cx="218948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  <a:hlinkClick r:id="rId6"/>
              </a:rPr>
              <a:t>https://www.ujezduzdaru.cz/obecni-urad/vyhlasky-obce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3218688" y="5694172"/>
            <a:ext cx="4000500" cy="199390"/>
          </a:xfrm>
          <a:custGeom>
            <a:avLst/>
            <a:gdLst/>
            <a:ahLst/>
            <a:cxnLst/>
            <a:rect l="l" t="t" r="r" b="b"/>
            <a:pathLst>
              <a:path w="4000500" h="199389">
                <a:moveTo>
                  <a:pt x="3954779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53416"/>
                </a:lnTo>
                <a:lnTo>
                  <a:pt x="3593" y="171211"/>
                </a:lnTo>
                <a:lnTo>
                  <a:pt x="13392" y="185743"/>
                </a:lnTo>
                <a:lnTo>
                  <a:pt x="27924" y="195542"/>
                </a:lnTo>
                <a:lnTo>
                  <a:pt x="45720" y="199136"/>
                </a:lnTo>
                <a:lnTo>
                  <a:pt x="3954779" y="199136"/>
                </a:lnTo>
                <a:lnTo>
                  <a:pt x="3972575" y="195542"/>
                </a:lnTo>
                <a:lnTo>
                  <a:pt x="3987107" y="185743"/>
                </a:lnTo>
                <a:lnTo>
                  <a:pt x="3996906" y="171211"/>
                </a:lnTo>
                <a:lnTo>
                  <a:pt x="4000500" y="153416"/>
                </a:lnTo>
                <a:lnTo>
                  <a:pt x="4000500" y="45720"/>
                </a:lnTo>
                <a:lnTo>
                  <a:pt x="3996906" y="27924"/>
                </a:lnTo>
                <a:lnTo>
                  <a:pt x="3987107" y="13392"/>
                </a:lnTo>
                <a:lnTo>
                  <a:pt x="3972575" y="3593"/>
                </a:lnTo>
                <a:lnTo>
                  <a:pt x="3954779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3264408" y="5893308"/>
            <a:ext cx="3909060" cy="0"/>
          </a:xfrm>
          <a:custGeom>
            <a:avLst/>
            <a:gdLst/>
            <a:ahLst/>
            <a:cxnLst/>
            <a:rect l="l" t="t" r="r" b="b"/>
            <a:pathLst>
              <a:path w="3909059" h="0">
                <a:moveTo>
                  <a:pt x="0" y="0"/>
                </a:moveTo>
                <a:lnTo>
                  <a:pt x="3909060" y="0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7219188" y="57398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3218688" y="5739892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696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3218688" y="58475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7173468" y="584758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7173468" y="56941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3218688" y="569417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 txBox="1"/>
          <p:nvPr/>
        </p:nvSpPr>
        <p:spPr>
          <a:xfrm>
            <a:off x="3251708" y="5409572"/>
            <a:ext cx="3934460" cy="452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765" marR="5080" indent="-12700">
              <a:lnSpc>
                <a:spcPct val="137100"/>
              </a:lnSpc>
              <a:tabLst>
                <a:tab pos="3921125" algn="l"/>
              </a:tabLst>
            </a:pPr>
            <a:r>
              <a:rPr dirty="0" sz="700" u="sng">
                <a:latin typeface="Times New Roman"/>
                <a:cs typeface="Times New Roman"/>
              </a:rPr>
              <a:t> 	</a:t>
            </a:r>
            <a:r>
              <a:rPr dirty="0" sz="700">
                <a:latin typeface="Times New Roman"/>
                <a:cs typeface="Times New Roman"/>
              </a:rPr>
              <a:t> </a:t>
            </a:r>
            <a:r>
              <a:rPr dirty="0" sz="700" u="sng">
                <a:latin typeface="Arial"/>
                <a:cs typeface="Arial"/>
              </a:rPr>
              <a:t>uveďt</a:t>
            </a:r>
            <a:r>
              <a:rPr dirty="0" sz="700" spc="-5" u="sng">
                <a:latin typeface="Arial"/>
                <a:cs typeface="Arial"/>
              </a:rPr>
              <a:t>e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odka</a:t>
            </a:r>
            <a:r>
              <a:rPr dirty="0" sz="700" u="sng">
                <a:latin typeface="Arial"/>
                <a:cs typeface="Arial"/>
              </a:rPr>
              <a:t>z </a:t>
            </a:r>
            <a:r>
              <a:rPr dirty="0" sz="700" u="sng">
                <a:latin typeface="Arial"/>
                <a:cs typeface="Arial"/>
              </a:rPr>
              <a:t>(URL</a:t>
            </a:r>
            <a:r>
              <a:rPr dirty="0" sz="700" u="sng">
                <a:latin typeface="Arial"/>
                <a:cs typeface="Arial"/>
              </a:rPr>
              <a:t>)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5" u="sng">
                <a:latin typeface="Arial"/>
                <a:cs typeface="Arial"/>
              </a:rPr>
              <a:t> umístěn</a:t>
            </a:r>
            <a:r>
              <a:rPr dirty="0" sz="700" u="sng">
                <a:latin typeface="Arial"/>
                <a:cs typeface="Arial"/>
              </a:rPr>
              <a:t>í</a:t>
            </a:r>
            <a:r>
              <a:rPr dirty="0" sz="700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dalšíc</a:t>
            </a:r>
            <a:r>
              <a:rPr dirty="0" sz="700" spc="-5" u="sng">
                <a:latin typeface="Arial"/>
                <a:cs typeface="Arial"/>
              </a:rPr>
              <a:t>h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informac</a:t>
            </a:r>
            <a:r>
              <a:rPr dirty="0" sz="700" u="sng">
                <a:latin typeface="Arial"/>
                <a:cs typeface="Arial"/>
              </a:rPr>
              <a:t>í</a:t>
            </a:r>
            <a:r>
              <a:rPr dirty="0" sz="700" u="sng">
                <a:latin typeface="Arial"/>
                <a:cs typeface="Arial"/>
              </a:rPr>
              <a:t> </a:t>
            </a:r>
            <a:r>
              <a:rPr dirty="0" sz="700" spc="-5" u="sng">
                <a:latin typeface="Arial"/>
                <a:cs typeface="Arial"/>
              </a:rPr>
              <a:t>na</a:t>
            </a:r>
            <a:r>
              <a:rPr dirty="0" sz="700" spc="-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webu </a:t>
            </a:r>
            <a:r>
              <a:rPr dirty="0" sz="700" u="sng">
                <a:latin typeface="Arial"/>
                <a:cs typeface="Arial"/>
              </a:rPr>
              <a:t>	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  <a:hlinkClick r:id="rId7"/>
              </a:rPr>
              <a:t>https://www.ujezduzdaru.cz/obecni-urad/odpady</a:t>
            </a:r>
            <a:endParaRPr sz="70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330200" y="5722048"/>
            <a:ext cx="2444115" cy="16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600"/>
              </a:lnSpc>
            </a:pPr>
            <a:r>
              <a:rPr dirty="0" sz="600" i="1">
                <a:latin typeface="Arial"/>
                <a:cs typeface="Arial"/>
              </a:rPr>
              <a:t>* obecně závazná vyhláška o stanovení obecního systému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odpadového  </a:t>
            </a:r>
            <a:r>
              <a:rPr dirty="0" sz="600" i="1">
                <a:latin typeface="Arial"/>
                <a:cs typeface="Arial"/>
              </a:rPr>
              <a:t>hospodářství</a:t>
            </a:r>
            <a:endParaRPr sz="600">
              <a:latin typeface="Arial"/>
              <a:cs typeface="Arial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238823" y="6150140"/>
            <a:ext cx="7086600" cy="3565525"/>
          </a:xfrm>
          <a:custGeom>
            <a:avLst/>
            <a:gdLst/>
            <a:ahLst/>
            <a:cxnLst/>
            <a:rect l="l" t="t" r="r" b="b"/>
            <a:pathLst>
              <a:path w="7086600" h="356552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519652"/>
                </a:lnTo>
                <a:lnTo>
                  <a:pt x="3593" y="3537447"/>
                </a:lnTo>
                <a:lnTo>
                  <a:pt x="13392" y="3551980"/>
                </a:lnTo>
                <a:lnTo>
                  <a:pt x="27924" y="3561779"/>
                </a:lnTo>
                <a:lnTo>
                  <a:pt x="45720" y="3565372"/>
                </a:lnTo>
                <a:lnTo>
                  <a:pt x="7040880" y="3565372"/>
                </a:lnTo>
                <a:lnTo>
                  <a:pt x="7058675" y="3561779"/>
                </a:lnTo>
                <a:lnTo>
                  <a:pt x="7073207" y="3551980"/>
                </a:lnTo>
                <a:lnTo>
                  <a:pt x="7083006" y="3537447"/>
                </a:lnTo>
                <a:lnTo>
                  <a:pt x="7086600" y="351965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238823" y="6150140"/>
            <a:ext cx="7086600" cy="3565525"/>
          </a:xfrm>
          <a:custGeom>
            <a:avLst/>
            <a:gdLst/>
            <a:ahLst/>
            <a:cxnLst/>
            <a:rect l="l" t="t" r="r" b="b"/>
            <a:pathLst>
              <a:path w="7086600" h="3565525">
                <a:moveTo>
                  <a:pt x="0" y="45720"/>
                </a:moveTo>
                <a:lnTo>
                  <a:pt x="0" y="3519652"/>
                </a:lnTo>
                <a:lnTo>
                  <a:pt x="3593" y="3537447"/>
                </a:lnTo>
                <a:lnTo>
                  <a:pt x="13392" y="3551980"/>
                </a:lnTo>
                <a:lnTo>
                  <a:pt x="27924" y="3561779"/>
                </a:lnTo>
                <a:lnTo>
                  <a:pt x="45720" y="3565372"/>
                </a:lnTo>
                <a:lnTo>
                  <a:pt x="7040880" y="3565372"/>
                </a:lnTo>
                <a:lnTo>
                  <a:pt x="7058675" y="3561779"/>
                </a:lnTo>
                <a:lnTo>
                  <a:pt x="7073207" y="3551980"/>
                </a:lnTo>
                <a:lnTo>
                  <a:pt x="7083006" y="3537447"/>
                </a:lnTo>
                <a:lnTo>
                  <a:pt x="7086600" y="351965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 txBox="1"/>
          <p:nvPr/>
        </p:nvSpPr>
        <p:spPr>
          <a:xfrm>
            <a:off x="330200" y="6212954"/>
            <a:ext cx="33223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2) SBĚRNÁ SÍŤ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TŘÍDĚNÝ SBĚR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SMĚSNÝ KOMUNÁLNÍ</a:t>
            </a:r>
            <a:r>
              <a:rPr dirty="0" sz="800" spc="-8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</a:t>
            </a:r>
            <a:endParaRPr sz="800">
              <a:latin typeface="Arial"/>
              <a:cs typeface="Arial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342900" y="6400800"/>
            <a:ext cx="5552440" cy="201295"/>
          </a:xfrm>
          <a:custGeom>
            <a:avLst/>
            <a:gdLst/>
            <a:ahLst/>
            <a:cxnLst/>
            <a:rect l="l" t="t" r="r" b="b"/>
            <a:pathLst>
              <a:path w="5552440" h="201295">
                <a:moveTo>
                  <a:pt x="0" y="201167"/>
                </a:moveTo>
                <a:lnTo>
                  <a:pt x="5552249" y="201167"/>
                </a:lnTo>
                <a:lnTo>
                  <a:pt x="5552249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42900" y="6400800"/>
            <a:ext cx="5552440" cy="201295"/>
          </a:xfrm>
          <a:custGeom>
            <a:avLst/>
            <a:gdLst/>
            <a:ahLst/>
            <a:cxnLst/>
            <a:rect l="l" t="t" r="r" b="b"/>
            <a:pathLst>
              <a:path w="5552440" h="201295">
                <a:moveTo>
                  <a:pt x="0" y="201167"/>
                </a:moveTo>
                <a:lnTo>
                  <a:pt x="5552249" y="201167"/>
                </a:lnTo>
                <a:lnTo>
                  <a:pt x="5552249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 txBox="1"/>
          <p:nvPr/>
        </p:nvSpPr>
        <p:spPr>
          <a:xfrm>
            <a:off x="375920" y="6438227"/>
            <a:ext cx="51295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a) Počet sběrných hnízd na veřejném prostranství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</a:t>
            </a:r>
            <a:r>
              <a:rPr dirty="0" sz="700">
                <a:latin typeface="Arial"/>
                <a:cs typeface="Arial"/>
              </a:rPr>
              <a:t>(stanoviště kontejnerů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tříděný sběr </a:t>
            </a:r>
            <a:r>
              <a:rPr dirty="0" sz="700" spc="-5">
                <a:latin typeface="Arial"/>
                <a:cs typeface="Arial"/>
              </a:rPr>
              <a:t>– </a:t>
            </a:r>
            <a:r>
              <a:rPr dirty="0" sz="700">
                <a:latin typeface="Arial"/>
                <a:cs typeface="Arial"/>
              </a:rPr>
              <a:t>papír, plast, sklo, NK,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kovy):</a:t>
            </a:r>
            <a:endParaRPr sz="7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5897879" y="6400800"/>
            <a:ext cx="1313180" cy="201295"/>
          </a:xfrm>
          <a:custGeom>
            <a:avLst/>
            <a:gdLst/>
            <a:ahLst/>
            <a:cxnLst/>
            <a:rect l="l" t="t" r="r" b="b"/>
            <a:pathLst>
              <a:path w="1313179" h="201295">
                <a:moveTo>
                  <a:pt x="0" y="201167"/>
                </a:moveTo>
                <a:lnTo>
                  <a:pt x="1313167" y="201167"/>
                </a:lnTo>
                <a:lnTo>
                  <a:pt x="1313167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5897879" y="6400800"/>
            <a:ext cx="1313180" cy="201295"/>
          </a:xfrm>
          <a:custGeom>
            <a:avLst/>
            <a:gdLst/>
            <a:ahLst/>
            <a:cxnLst/>
            <a:rect l="l" t="t" r="r" b="b"/>
            <a:pathLst>
              <a:path w="1313179" h="201295">
                <a:moveTo>
                  <a:pt x="0" y="201167"/>
                </a:moveTo>
                <a:lnTo>
                  <a:pt x="1313167" y="201167"/>
                </a:lnTo>
                <a:lnTo>
                  <a:pt x="1313167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 txBox="1"/>
          <p:nvPr/>
        </p:nvSpPr>
        <p:spPr>
          <a:xfrm>
            <a:off x="6517043" y="6438227"/>
            <a:ext cx="7493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3</a:t>
            </a:r>
            <a:endParaRPr sz="70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42900" y="6743700"/>
            <a:ext cx="42291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b) Počet nádob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pytlový sběr </a:t>
            </a:r>
            <a:r>
              <a:rPr dirty="0" sz="700">
                <a:latin typeface="Arial"/>
                <a:cs typeface="Arial"/>
              </a:rPr>
              <a:t>(komodity neuváděné ve čtvrtletním výkazu AOS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EKO-KOM)</a:t>
            </a:r>
            <a:endParaRPr sz="700">
              <a:latin typeface="Arial"/>
              <a:cs typeface="Arial"/>
            </a:endParaRPr>
          </a:p>
        </p:txBody>
      </p:sp>
      <p:sp>
        <p:nvSpPr>
          <p:cNvPr id="254" name="object 254"/>
          <p:cNvSpPr/>
          <p:nvPr/>
        </p:nvSpPr>
        <p:spPr>
          <a:xfrm>
            <a:off x="6478295" y="72506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6478295" y="72506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6478295" y="74335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6478295" y="74335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6478295" y="76164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6478295" y="76164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6478295" y="77993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6478295" y="77993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478295" y="79822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6478295" y="79822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6478295" y="81650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6478295" y="81650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6478295" y="83479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478295" y="83479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68" name="object 268"/>
          <p:cNvGraphicFramePr>
            <a:graphicFrameLocks noGrp="1"/>
          </p:cNvGraphicFramePr>
          <p:nvPr/>
        </p:nvGraphicFramePr>
        <p:xfrm>
          <a:off x="339744" y="6969144"/>
          <a:ext cx="6866255" cy="1720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0471"/>
                <a:gridCol w="1313141"/>
                <a:gridCol w="1313141"/>
              </a:tblGrid>
              <a:tr h="250456"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sbíraná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39116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pytlový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PET lahve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směsných</a:t>
                      </a:r>
                      <a:r>
                        <a:rPr dirty="0" sz="7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EPS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expandovaný polystyren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jej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směsných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bioodpady (biologické odpady ze zahrad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občanů, neuvádět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kompostéry)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gastroodpady (biologické odpady z kuchyní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jedlé oleje a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v režimu zákona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odpadech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v režimu prevence,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100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69" name="object 269"/>
          <p:cNvSpPr/>
          <p:nvPr/>
        </p:nvSpPr>
        <p:spPr>
          <a:xfrm>
            <a:off x="6478295" y="85308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6478295" y="85308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 txBox="1"/>
          <p:nvPr/>
        </p:nvSpPr>
        <p:spPr>
          <a:xfrm>
            <a:off x="3944111" y="8704516"/>
            <a:ext cx="326199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nádobách na komunální odpad,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342900" y="8915400"/>
            <a:ext cx="27432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c) Individuální sběrná síť </a:t>
            </a:r>
            <a:r>
              <a:rPr dirty="0" sz="700">
                <a:latin typeface="Arial"/>
                <a:cs typeface="Arial"/>
              </a:rPr>
              <a:t>(na papír, plast, sklo, NK </a:t>
            </a:r>
            <a:r>
              <a:rPr dirty="0" sz="700" spc="-5">
                <a:latin typeface="Arial"/>
                <a:cs typeface="Arial"/>
              </a:rPr>
              <a:t>nebo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kovy)</a:t>
            </a:r>
            <a:endParaRPr sz="700">
              <a:latin typeface="Arial"/>
              <a:cs typeface="Arial"/>
            </a:endParaRPr>
          </a:p>
        </p:txBody>
      </p:sp>
      <p:sp>
        <p:nvSpPr>
          <p:cNvPr id="273" name="object 273"/>
          <p:cNvSpPr/>
          <p:nvPr/>
        </p:nvSpPr>
        <p:spPr>
          <a:xfrm>
            <a:off x="342900" y="914400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lnTo>
                  <a:pt x="0" y="411479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199"/>
                </a:lnTo>
                <a:lnTo>
                  <a:pt x="2697480" y="457199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79"/>
                </a:lnTo>
                <a:lnTo>
                  <a:pt x="2743200" y="45719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42900" y="9144000"/>
            <a:ext cx="2743200" cy="457200"/>
          </a:xfrm>
          <a:custGeom>
            <a:avLst/>
            <a:gdLst/>
            <a:ahLst/>
            <a:cxnLst/>
            <a:rect l="l" t="t" r="r" b="b"/>
            <a:pathLst>
              <a:path w="2743200" h="457200">
                <a:moveTo>
                  <a:pt x="0" y="45719"/>
                </a:moveTo>
                <a:lnTo>
                  <a:pt x="0" y="411479"/>
                </a:lnTo>
                <a:lnTo>
                  <a:pt x="3593" y="429275"/>
                </a:lnTo>
                <a:lnTo>
                  <a:pt x="13392" y="443807"/>
                </a:lnTo>
                <a:lnTo>
                  <a:pt x="27924" y="453606"/>
                </a:lnTo>
                <a:lnTo>
                  <a:pt x="45720" y="457199"/>
                </a:lnTo>
                <a:lnTo>
                  <a:pt x="2697480" y="457199"/>
                </a:lnTo>
                <a:lnTo>
                  <a:pt x="2715275" y="453606"/>
                </a:lnTo>
                <a:lnTo>
                  <a:pt x="2729807" y="443807"/>
                </a:lnTo>
                <a:lnTo>
                  <a:pt x="2739606" y="429275"/>
                </a:lnTo>
                <a:lnTo>
                  <a:pt x="2743200" y="411479"/>
                </a:lnTo>
                <a:lnTo>
                  <a:pt x="2743200" y="45719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2755773" y="930770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2755767" y="93077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2773441" y="93253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2777932" y="932986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2762125" y="93140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 txBox="1"/>
          <p:nvPr/>
        </p:nvSpPr>
        <p:spPr>
          <a:xfrm>
            <a:off x="378904" y="9198191"/>
            <a:ext cx="2249170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Máte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individuální sběrnou síť na tříděný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sběr?  </a:t>
            </a:r>
            <a:r>
              <a:rPr dirty="0" sz="700">
                <a:latin typeface="Arial"/>
                <a:cs typeface="Arial"/>
              </a:rPr>
              <a:t>(Nádoby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tříděný sběr jsou určeny pro jednotlivé  domácnosti </a:t>
            </a:r>
            <a:r>
              <a:rPr dirty="0" sz="700" spc="-5">
                <a:latin typeface="Arial"/>
                <a:cs typeface="Arial"/>
              </a:rPr>
              <a:t>nebo </a:t>
            </a:r>
            <a:r>
              <a:rPr dirty="0" sz="700">
                <a:latin typeface="Arial"/>
                <a:cs typeface="Arial"/>
              </a:rPr>
              <a:t>rodinné</a:t>
            </a:r>
            <a:r>
              <a:rPr dirty="0" sz="700" spc="-8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domy.)</a:t>
            </a:r>
            <a:endParaRPr sz="700">
              <a:latin typeface="Arial"/>
              <a:cs typeface="Arial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2913672" y="930770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2913666" y="93077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2931340" y="93253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2935831" y="932986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2920024" y="93140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2950184" y="934421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 txBox="1"/>
          <p:nvPr/>
        </p:nvSpPr>
        <p:spPr>
          <a:xfrm>
            <a:off x="2733763" y="918591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6400800" y="9144000"/>
            <a:ext cx="800100" cy="182880"/>
          </a:xfrm>
          <a:custGeom>
            <a:avLst/>
            <a:gdLst/>
            <a:ahLst/>
            <a:cxnLst/>
            <a:rect l="l" t="t" r="r" b="b"/>
            <a:pathLst>
              <a:path w="800100" h="182879">
                <a:moveTo>
                  <a:pt x="0" y="182879"/>
                </a:moveTo>
                <a:lnTo>
                  <a:pt x="800100" y="182879"/>
                </a:lnTo>
                <a:lnTo>
                  <a:pt x="8001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6400800" y="9144000"/>
            <a:ext cx="800100" cy="182880"/>
          </a:xfrm>
          <a:custGeom>
            <a:avLst/>
            <a:gdLst/>
            <a:ahLst/>
            <a:cxnLst/>
            <a:rect l="l" t="t" r="r" b="b"/>
            <a:pathLst>
              <a:path w="800100" h="182879">
                <a:moveTo>
                  <a:pt x="0" y="182879"/>
                </a:moveTo>
                <a:lnTo>
                  <a:pt x="800100" y="182879"/>
                </a:lnTo>
                <a:lnTo>
                  <a:pt x="8001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3200400" y="9144000"/>
            <a:ext cx="3210560" cy="182880"/>
          </a:xfrm>
          <a:custGeom>
            <a:avLst/>
            <a:gdLst/>
            <a:ahLst/>
            <a:cxnLst/>
            <a:rect l="l" t="t" r="r" b="b"/>
            <a:pathLst>
              <a:path w="3210560" h="182879">
                <a:moveTo>
                  <a:pt x="0" y="182879"/>
                </a:moveTo>
                <a:lnTo>
                  <a:pt x="3210267" y="182879"/>
                </a:lnTo>
                <a:lnTo>
                  <a:pt x="321026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3200400" y="9144000"/>
            <a:ext cx="3210560" cy="182880"/>
          </a:xfrm>
          <a:custGeom>
            <a:avLst/>
            <a:gdLst/>
            <a:ahLst/>
            <a:cxnLst/>
            <a:rect l="l" t="t" r="r" b="b"/>
            <a:pathLst>
              <a:path w="3210560" h="182879">
                <a:moveTo>
                  <a:pt x="0" y="182879"/>
                </a:moveTo>
                <a:lnTo>
                  <a:pt x="3210267" y="182879"/>
                </a:lnTo>
                <a:lnTo>
                  <a:pt x="321026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 txBox="1"/>
          <p:nvPr/>
        </p:nvSpPr>
        <p:spPr>
          <a:xfrm>
            <a:off x="3230410" y="9172423"/>
            <a:ext cx="317500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Uveďte, kolika obyvatel obce </a:t>
            </a:r>
            <a:r>
              <a:rPr dirty="0" sz="700" spc="-5" b="1">
                <a:latin typeface="Arial"/>
                <a:cs typeface="Arial"/>
              </a:rPr>
              <a:t>se </a:t>
            </a:r>
            <a:r>
              <a:rPr dirty="0" sz="700" b="1">
                <a:latin typeface="Arial"/>
                <a:cs typeface="Arial"/>
              </a:rPr>
              <a:t>individuální systém týká </a:t>
            </a:r>
            <a:r>
              <a:rPr dirty="0" sz="700" spc="-5" b="1">
                <a:latin typeface="Arial"/>
                <a:cs typeface="Arial"/>
              </a:rPr>
              <a:t>(</a:t>
            </a:r>
            <a:r>
              <a:rPr dirty="0" sz="600" spc="-5" b="1" i="1">
                <a:latin typeface="Arial"/>
                <a:cs typeface="Arial"/>
              </a:rPr>
              <a:t>vyplňte ČÍSLEM</a:t>
            </a:r>
            <a:r>
              <a:rPr dirty="0" sz="700" spc="-5" b="1">
                <a:latin typeface="Arial"/>
                <a:cs typeface="Arial"/>
              </a:rPr>
              <a:t>)</a:t>
            </a:r>
            <a:r>
              <a:rPr dirty="0" sz="700" spc="-2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*:</a:t>
            </a:r>
            <a:endParaRPr sz="700">
              <a:latin typeface="Arial"/>
              <a:cs typeface="Arial"/>
            </a:endParaRPr>
          </a:p>
        </p:txBody>
      </p:sp>
      <p:sp>
        <p:nvSpPr>
          <p:cNvPr id="295" name="object 29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8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96" name="object 296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297" name="object 29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293" name="object 293"/>
          <p:cNvSpPr txBox="1"/>
          <p:nvPr/>
        </p:nvSpPr>
        <p:spPr>
          <a:xfrm>
            <a:off x="4422140" y="9340024"/>
            <a:ext cx="27870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počtech obyvatel,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5454802" y="6737093"/>
            <a:ext cx="1753235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25120">
              <a:lnSpc>
                <a:spcPct val="1111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</a:t>
            </a:r>
            <a:r>
              <a:rPr dirty="0" sz="600" spc="-1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nádob;  </a:t>
            </a:r>
            <a:r>
              <a:rPr dirty="0" sz="600" i="1">
                <a:latin typeface="Arial"/>
                <a:cs typeface="Arial"/>
              </a:rPr>
              <a:t>ZAŠKRTNĚTE komodity sbírané pytlovým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sběrem)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88098"/>
            <a:ext cx="7076440" cy="4912995"/>
          </a:xfrm>
          <a:custGeom>
            <a:avLst/>
            <a:gdLst/>
            <a:ahLst/>
            <a:cxnLst/>
            <a:rect l="l" t="t" r="r" b="b"/>
            <a:pathLst>
              <a:path w="7076440" h="4912995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866881"/>
                </a:lnTo>
                <a:lnTo>
                  <a:pt x="3593" y="4884676"/>
                </a:lnTo>
                <a:lnTo>
                  <a:pt x="13392" y="4899209"/>
                </a:lnTo>
                <a:lnTo>
                  <a:pt x="27924" y="4909007"/>
                </a:lnTo>
                <a:lnTo>
                  <a:pt x="45720" y="4912601"/>
                </a:lnTo>
                <a:lnTo>
                  <a:pt x="7030656" y="4912601"/>
                </a:lnTo>
                <a:lnTo>
                  <a:pt x="7048451" y="4909007"/>
                </a:lnTo>
                <a:lnTo>
                  <a:pt x="7062984" y="4899209"/>
                </a:lnTo>
                <a:lnTo>
                  <a:pt x="7072783" y="4884676"/>
                </a:lnTo>
                <a:lnTo>
                  <a:pt x="7076376" y="4866881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88098"/>
            <a:ext cx="7076440" cy="4912995"/>
          </a:xfrm>
          <a:custGeom>
            <a:avLst/>
            <a:gdLst/>
            <a:ahLst/>
            <a:cxnLst/>
            <a:rect l="l" t="t" r="r" b="b"/>
            <a:pathLst>
              <a:path w="7076440" h="4912995">
                <a:moveTo>
                  <a:pt x="0" y="45720"/>
                </a:moveTo>
                <a:lnTo>
                  <a:pt x="0" y="4866881"/>
                </a:lnTo>
                <a:lnTo>
                  <a:pt x="3593" y="4884676"/>
                </a:lnTo>
                <a:lnTo>
                  <a:pt x="13392" y="4899209"/>
                </a:lnTo>
                <a:lnTo>
                  <a:pt x="27924" y="4909007"/>
                </a:lnTo>
                <a:lnTo>
                  <a:pt x="45720" y="4912601"/>
                </a:lnTo>
                <a:lnTo>
                  <a:pt x="7030656" y="4912601"/>
                </a:lnTo>
                <a:lnTo>
                  <a:pt x="7048451" y="4909007"/>
                </a:lnTo>
                <a:lnTo>
                  <a:pt x="7062984" y="4899209"/>
                </a:lnTo>
                <a:lnTo>
                  <a:pt x="7072783" y="4884676"/>
                </a:lnTo>
                <a:lnTo>
                  <a:pt x="7076376" y="4866881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0870" y="750265"/>
            <a:ext cx="35763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3) SBĚRNÉ DVORY </a:t>
            </a:r>
            <a:r>
              <a:rPr dirty="0" sz="800" spc="-5" b="1">
                <a:latin typeface="Arial"/>
                <a:cs typeface="Arial"/>
              </a:rPr>
              <a:t>A </a:t>
            </a:r>
            <a:r>
              <a:rPr dirty="0" sz="800" b="1">
                <a:latin typeface="Arial"/>
                <a:cs typeface="Arial"/>
              </a:rPr>
              <a:t>OSTATNÍ ZPŮSOBY SBĚRU VYBRANÝCH</a:t>
            </a:r>
            <a:r>
              <a:rPr dirty="0" sz="800" spc="-9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6842" y="846061"/>
            <a:ext cx="32569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 sběrných dvorů a výkupen; ZAŠKRTNĚTE sbírané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komodity)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62451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62451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82998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382998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003546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03546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09896" y="2086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09896" y="2086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624093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24093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44640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44640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865187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865187" y="2080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62451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62451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82998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382998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003546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003546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24093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24093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44640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244640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65187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65187" y="2263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762451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62451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82998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82998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03546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03546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624093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624093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244640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44640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865187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65187" y="2445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762451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762451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382998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382998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389348" y="26351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89348" y="263511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003546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003546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624093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24093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244640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244640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865187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865187" y="2628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762451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762451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382998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382998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03546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003546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009896" y="281799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009896" y="281799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624093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624093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244640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244640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865187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865187" y="2811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762451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762451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382998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382998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003546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003546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009896" y="299426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009896" y="299426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624093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624093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244640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244640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865187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865187" y="29879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762451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762451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382998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382998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003546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003546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624093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624093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244640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244640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865187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865187" y="31641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762451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762451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382998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382998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003546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003546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624093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624093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244640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244640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865187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865187" y="334707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762451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762451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382998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382998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003546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003546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009896" y="353630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009896" y="353630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624093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624093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244640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244640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865187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865187" y="352995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62451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762451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382998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382998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389348" y="37191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89348" y="371918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003546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003546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624093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624093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6244640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244640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865187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865187" y="371283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762451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762451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82998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382998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389348" y="390206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389348" y="390206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003546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003546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624093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624093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244640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244640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6865187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865187" y="389571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762451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762451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382998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82998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89348" y="408494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389348" y="408494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003546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003546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5624093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624093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244640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244640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6865187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865187" y="40785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0" name="object 170"/>
          <p:cNvGraphicFramePr>
            <a:graphicFrameLocks noGrp="1"/>
          </p:cNvGraphicFramePr>
          <p:nvPr/>
        </p:nvGraphicFramePr>
        <p:xfrm>
          <a:off x="349967" y="956964"/>
          <a:ext cx="6886575" cy="34626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3524"/>
                <a:gridCol w="620547"/>
                <a:gridCol w="620547"/>
                <a:gridCol w="620547"/>
                <a:gridCol w="620547"/>
                <a:gridCol w="620547"/>
                <a:gridCol w="620547"/>
              </a:tblGrid>
              <a:tr h="192023">
                <a:tc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sběrné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dvory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5048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ostatní způsoby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251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 míst pro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dvůr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9220" marR="67310" indent="-3492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dvůr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165" marR="425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sběrné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místo  (obdoba  sběrného  dvora)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mobilní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097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výkupna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počet míst pro sběr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vyplňte</a:t>
                      </a:r>
                      <a:r>
                        <a:rPr dirty="0" sz="600" spc="-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ČÍSLEM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sbíraná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tříděný sběr (papír, plast, sklo, 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EPS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expandovaný polystyren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jej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sbíráte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odděleně od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plastů)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dřevo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jedlé oleje a</a:t>
                      </a:r>
                      <a:r>
                        <a:rPr dirty="0" sz="7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967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bioodpady (všechny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typy)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(v režimu zákona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odpadech)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textil (v režimu prevence,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objemný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nebezpečný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stavební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11372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uvádíte jiný způsob sběru, vypište, o jaký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gridSpan="6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1" name="object 171"/>
          <p:cNvSpPr/>
          <p:nvPr/>
        </p:nvSpPr>
        <p:spPr>
          <a:xfrm>
            <a:off x="342900" y="4622292"/>
            <a:ext cx="2743200" cy="274320"/>
          </a:xfrm>
          <a:custGeom>
            <a:avLst/>
            <a:gdLst/>
            <a:ahLst/>
            <a:cxnLst/>
            <a:rect l="l" t="t" r="r" b="b"/>
            <a:pathLst>
              <a:path w="2743200" h="27432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2697480" y="274320"/>
                </a:lnTo>
                <a:lnTo>
                  <a:pt x="2715275" y="270726"/>
                </a:lnTo>
                <a:lnTo>
                  <a:pt x="2729807" y="260927"/>
                </a:lnTo>
                <a:lnTo>
                  <a:pt x="2739606" y="246395"/>
                </a:lnTo>
                <a:lnTo>
                  <a:pt x="2743200" y="22860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751632" y="476313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2751627" y="476313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769301" y="478079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773791" y="478529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757985" y="476948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342900" y="4622292"/>
            <a:ext cx="2743200" cy="2743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12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Využíváte sběrný dvůr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jiné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obci?</a:t>
            </a:r>
            <a:endParaRPr sz="7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2788145" y="479964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913672" y="476313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913666" y="476313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2931340" y="478079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935831" y="478529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920024" y="476948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200400" y="4688332"/>
            <a:ext cx="2171700" cy="213360"/>
          </a:xfrm>
          <a:custGeom>
            <a:avLst/>
            <a:gdLst/>
            <a:ahLst/>
            <a:cxnLst/>
            <a:rect l="l" t="t" r="r" b="b"/>
            <a:pathLst>
              <a:path w="2171700" h="213360">
                <a:moveTo>
                  <a:pt x="21259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7132"/>
                </a:lnTo>
                <a:lnTo>
                  <a:pt x="3593" y="184927"/>
                </a:lnTo>
                <a:lnTo>
                  <a:pt x="13392" y="199459"/>
                </a:lnTo>
                <a:lnTo>
                  <a:pt x="27924" y="209258"/>
                </a:lnTo>
                <a:lnTo>
                  <a:pt x="45720" y="212852"/>
                </a:lnTo>
                <a:lnTo>
                  <a:pt x="2125980" y="212852"/>
                </a:lnTo>
                <a:lnTo>
                  <a:pt x="2143775" y="209258"/>
                </a:lnTo>
                <a:lnTo>
                  <a:pt x="2158307" y="199459"/>
                </a:lnTo>
                <a:lnTo>
                  <a:pt x="2168106" y="184927"/>
                </a:lnTo>
                <a:lnTo>
                  <a:pt x="2171700" y="167132"/>
                </a:lnTo>
                <a:lnTo>
                  <a:pt x="2171700" y="45720"/>
                </a:lnTo>
                <a:lnTo>
                  <a:pt x="2168106" y="27924"/>
                </a:lnTo>
                <a:lnTo>
                  <a:pt x="2158307" y="13392"/>
                </a:lnTo>
                <a:lnTo>
                  <a:pt x="2143775" y="3593"/>
                </a:lnTo>
                <a:lnTo>
                  <a:pt x="2125980" y="0"/>
                </a:lnTo>
                <a:close/>
              </a:path>
            </a:pathLst>
          </a:custGeom>
          <a:solidFill>
            <a:srgbClr val="D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3246120" y="4901184"/>
            <a:ext cx="2080260" cy="0"/>
          </a:xfrm>
          <a:custGeom>
            <a:avLst/>
            <a:gdLst/>
            <a:ahLst/>
            <a:cxnLst/>
            <a:rect l="l" t="t" r="r" b="b"/>
            <a:pathLst>
              <a:path w="2080260" h="0">
                <a:moveTo>
                  <a:pt x="0" y="0"/>
                </a:moveTo>
                <a:lnTo>
                  <a:pt x="208026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372100" y="47340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200400" y="4734052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41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200400" y="48554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0" y="0"/>
                </a:moveTo>
                <a:lnTo>
                  <a:pt x="3593" y="17795"/>
                </a:lnTo>
                <a:lnTo>
                  <a:pt x="13392" y="32327"/>
                </a:lnTo>
                <a:lnTo>
                  <a:pt x="27924" y="42126"/>
                </a:lnTo>
                <a:lnTo>
                  <a:pt x="4572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326379" y="485546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0" y="45720"/>
                </a:moveTo>
                <a:lnTo>
                  <a:pt x="17795" y="42126"/>
                </a:lnTo>
                <a:lnTo>
                  <a:pt x="32327" y="32327"/>
                </a:lnTo>
                <a:lnTo>
                  <a:pt x="42126" y="17795"/>
                </a:lnTo>
                <a:lnTo>
                  <a:pt x="4572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326379" y="4688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45720" y="45720"/>
                </a:moveTo>
                <a:lnTo>
                  <a:pt x="42126" y="27924"/>
                </a:lnTo>
                <a:lnTo>
                  <a:pt x="32327" y="13392"/>
                </a:lnTo>
                <a:lnTo>
                  <a:pt x="17795" y="3593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200400" y="468833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19" h="45720">
                <a:moveTo>
                  <a:pt x="45719" y="0"/>
                </a:move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 txBox="1"/>
          <p:nvPr/>
        </p:nvSpPr>
        <p:spPr>
          <a:xfrm>
            <a:off x="3246120" y="4520664"/>
            <a:ext cx="2092960" cy="3473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tabLst>
                <a:tab pos="2079625" algn="l"/>
              </a:tabLst>
            </a:pPr>
            <a:r>
              <a:rPr dirty="0" sz="700" u="sng">
                <a:latin typeface="Arial"/>
                <a:cs typeface="Arial"/>
              </a:rPr>
              <a:t>název</a:t>
            </a:r>
            <a:r>
              <a:rPr dirty="0" sz="700" spc="-105" u="sng">
                <a:latin typeface="Arial"/>
                <a:cs typeface="Arial"/>
              </a:rPr>
              <a:t> </a:t>
            </a:r>
            <a:r>
              <a:rPr dirty="0" sz="700" u="sng">
                <a:latin typeface="Arial"/>
                <a:cs typeface="Arial"/>
              </a:rPr>
              <a:t>obce 	</a:t>
            </a:r>
            <a:r>
              <a:rPr dirty="0" sz="700">
                <a:latin typeface="Arial"/>
                <a:cs typeface="Arial"/>
              </a:rPr>
              <a:t> Žďár </a:t>
            </a:r>
            <a:r>
              <a:rPr dirty="0" sz="700" spc="-5">
                <a:latin typeface="Arial"/>
                <a:cs typeface="Arial"/>
              </a:rPr>
              <a:t>nad</a:t>
            </a:r>
            <a:r>
              <a:rPr dirty="0" sz="700" spc="-9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Sázavou</a:t>
            </a:r>
            <a:endParaRPr sz="70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480012" y="4590275"/>
            <a:ext cx="40132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IČO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graphicFrame>
        <p:nvGraphicFramePr>
          <p:cNvPr id="194" name="object 194"/>
          <p:cNvGraphicFramePr>
            <a:graphicFrameLocks noGrp="1"/>
          </p:cNvGraphicFramePr>
          <p:nvPr/>
        </p:nvGraphicFramePr>
        <p:xfrm>
          <a:off x="5486393" y="4697876"/>
          <a:ext cx="1390015" cy="203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66"/>
                <a:gridCol w="171703"/>
                <a:gridCol w="171704"/>
                <a:gridCol w="171703"/>
                <a:gridCol w="171703"/>
                <a:gridCol w="171703"/>
                <a:gridCol w="171703"/>
                <a:gridCol w="174894"/>
              </a:tblGrid>
              <a:tr h="196992"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0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5" name="object 195"/>
          <p:cNvGraphicFramePr>
            <a:graphicFrameLocks noGrp="1"/>
          </p:cNvGraphicFramePr>
          <p:nvPr/>
        </p:nvGraphicFramePr>
        <p:xfrm>
          <a:off x="339744" y="5076336"/>
          <a:ext cx="6915784" cy="372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3871"/>
                <a:gridCol w="1078992"/>
                <a:gridCol w="2373883"/>
                <a:gridCol w="1078992"/>
              </a:tblGrid>
              <a:tr h="182879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Uveďte za rok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2023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množství odpadů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600" spc="-5" b="1" i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600" b="1" i="1">
                          <a:latin typeface="Arial"/>
                          <a:cs typeface="Arial"/>
                        </a:rPr>
                        <a:t>tunách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) oznámené obci na formuláři uvedeném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příloze č.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19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vyhlášky č. 273/2021 Sb.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(tzv. mimosystémové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odpady)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14,570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6" name="object 196"/>
          <p:cNvSpPr/>
          <p:nvPr/>
        </p:nvSpPr>
        <p:spPr>
          <a:xfrm>
            <a:off x="238823" y="5715000"/>
            <a:ext cx="7086600" cy="2562860"/>
          </a:xfrm>
          <a:custGeom>
            <a:avLst/>
            <a:gdLst/>
            <a:ahLst/>
            <a:cxnLst/>
            <a:rect l="l" t="t" r="r" b="b"/>
            <a:pathLst>
              <a:path w="7086600" h="2562859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516873"/>
                </a:lnTo>
                <a:lnTo>
                  <a:pt x="3593" y="2534668"/>
                </a:lnTo>
                <a:lnTo>
                  <a:pt x="13392" y="2549201"/>
                </a:lnTo>
                <a:lnTo>
                  <a:pt x="27924" y="2558999"/>
                </a:lnTo>
                <a:lnTo>
                  <a:pt x="45720" y="2562593"/>
                </a:lnTo>
                <a:lnTo>
                  <a:pt x="7040880" y="2562593"/>
                </a:lnTo>
                <a:lnTo>
                  <a:pt x="7058675" y="2558999"/>
                </a:lnTo>
                <a:lnTo>
                  <a:pt x="7073207" y="2549201"/>
                </a:lnTo>
                <a:lnTo>
                  <a:pt x="7083006" y="2534668"/>
                </a:lnTo>
                <a:lnTo>
                  <a:pt x="7086600" y="2516873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38823" y="5715000"/>
            <a:ext cx="7086600" cy="2562860"/>
          </a:xfrm>
          <a:custGeom>
            <a:avLst/>
            <a:gdLst/>
            <a:ahLst/>
            <a:cxnLst/>
            <a:rect l="l" t="t" r="r" b="b"/>
            <a:pathLst>
              <a:path w="7086600" h="2562859">
                <a:moveTo>
                  <a:pt x="0" y="45720"/>
                </a:moveTo>
                <a:lnTo>
                  <a:pt x="0" y="2516873"/>
                </a:lnTo>
                <a:lnTo>
                  <a:pt x="3593" y="2534668"/>
                </a:lnTo>
                <a:lnTo>
                  <a:pt x="13392" y="2549201"/>
                </a:lnTo>
                <a:lnTo>
                  <a:pt x="27924" y="2558999"/>
                </a:lnTo>
                <a:lnTo>
                  <a:pt x="45720" y="2562593"/>
                </a:lnTo>
                <a:lnTo>
                  <a:pt x="7040880" y="2562593"/>
                </a:lnTo>
                <a:lnTo>
                  <a:pt x="7058675" y="2558999"/>
                </a:lnTo>
                <a:lnTo>
                  <a:pt x="7073207" y="2549201"/>
                </a:lnTo>
                <a:lnTo>
                  <a:pt x="7083006" y="2534668"/>
                </a:lnTo>
                <a:lnTo>
                  <a:pt x="7086600" y="2516873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42900" y="5959437"/>
            <a:ext cx="2743200" cy="274320"/>
          </a:xfrm>
          <a:custGeom>
            <a:avLst/>
            <a:gdLst/>
            <a:ahLst/>
            <a:cxnLst/>
            <a:rect l="l" t="t" r="r" b="b"/>
            <a:pathLst>
              <a:path w="2743200" h="274320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2697480" y="274320"/>
                </a:lnTo>
                <a:lnTo>
                  <a:pt x="2715275" y="270726"/>
                </a:lnTo>
                <a:lnTo>
                  <a:pt x="2729807" y="260927"/>
                </a:lnTo>
                <a:lnTo>
                  <a:pt x="2739606" y="246395"/>
                </a:lnTo>
                <a:lnTo>
                  <a:pt x="2743200" y="228600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 txBox="1"/>
          <p:nvPr/>
        </p:nvSpPr>
        <p:spPr>
          <a:xfrm>
            <a:off x="340423" y="5770791"/>
            <a:ext cx="172466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4) TŘÍDĚNÍ ODPADU </a:t>
            </a:r>
            <a:r>
              <a:rPr dirty="0" sz="800" spc="-5" b="1">
                <a:latin typeface="Arial"/>
                <a:cs typeface="Arial"/>
              </a:rPr>
              <a:t>NA</a:t>
            </a:r>
            <a:r>
              <a:rPr dirty="0" sz="800" spc="-9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ŠKOLÁCH</a:t>
            </a:r>
            <a:endParaRPr sz="8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963657" y="6176911"/>
            <a:ext cx="329946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 škol v obci, vypište všechny školy, obecní, krajské </a:t>
            </a:r>
            <a:r>
              <a:rPr dirty="0" sz="600" spc="-5" i="1">
                <a:latin typeface="Arial"/>
                <a:cs typeface="Arial"/>
              </a:rPr>
              <a:t>i</a:t>
            </a:r>
            <a:r>
              <a:rPr dirty="0" sz="600" spc="-1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soukromé)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1" name="object 201"/>
          <p:cNvSpPr/>
          <p:nvPr/>
        </p:nvSpPr>
        <p:spPr>
          <a:xfrm>
            <a:off x="2745117" y="608656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745112" y="608656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2762786" y="61042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767276" y="610872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2751470" y="609291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 txBox="1"/>
          <p:nvPr/>
        </p:nvSpPr>
        <p:spPr>
          <a:xfrm>
            <a:off x="342900" y="5959437"/>
            <a:ext cx="2743200" cy="2743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905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1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Nachází </a:t>
            </a:r>
            <a:r>
              <a:rPr dirty="0" sz="700" spc="-5" b="1">
                <a:latin typeface="Arial"/>
                <a:cs typeface="Arial"/>
              </a:rPr>
              <a:t>se v </a:t>
            </a:r>
            <a:r>
              <a:rPr dirty="0" sz="700" b="1">
                <a:latin typeface="Arial"/>
                <a:cs typeface="Arial"/>
              </a:rPr>
              <a:t>obci školské</a:t>
            </a:r>
            <a:r>
              <a:rPr dirty="0" sz="700" spc="-8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zařízení?</a:t>
            </a:r>
            <a:endParaRPr sz="7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2913672" y="6086564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913666" y="608656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931340" y="61042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935831" y="610872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2920024" y="609291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950184" y="612307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13" name="object 213"/>
          <p:cNvGraphicFramePr>
            <a:graphicFrameLocks noGrp="1"/>
          </p:cNvGraphicFramePr>
          <p:nvPr/>
        </p:nvGraphicFramePr>
        <p:xfrm>
          <a:off x="349948" y="6283211"/>
          <a:ext cx="6901815" cy="19265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2236"/>
                <a:gridCol w="927303"/>
                <a:gridCol w="927303"/>
                <a:gridCol w="927303"/>
                <a:gridCol w="947699"/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škol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647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mateřské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základní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střední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0485">
                    <a:lnL w="6349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92735" marR="163830" indent="-1212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vysoké /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vyšší  odborné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celkový počet škol v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 gridSpan="5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 toho počet škol, které sbírají vybrané druhy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domácností: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 / plastová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víčka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nápojové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drobná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elektrozařízení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baterie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50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49">
                      <a:solidFill>
                        <a:srgbClr val="000000"/>
                      </a:solidFill>
                      <a:prstDash val="solid"/>
                    </a:lnL>
                    <a:lnR w="6349">
                      <a:solidFill>
                        <a:srgbClr val="000000"/>
                      </a:solidFill>
                      <a:prstDash val="solid"/>
                    </a:lnR>
                    <a:lnT w="6349">
                      <a:solidFill>
                        <a:srgbClr val="000000"/>
                      </a:solidFill>
                      <a:prstDash val="solid"/>
                    </a:lnT>
                    <a:lnB w="6349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4" name="object 2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15" name="object 215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216" name="object 2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17182"/>
            <a:ext cx="7086600" cy="4984115"/>
          </a:xfrm>
          <a:custGeom>
            <a:avLst/>
            <a:gdLst/>
            <a:ahLst/>
            <a:cxnLst/>
            <a:rect l="l" t="t" r="r" b="b"/>
            <a:pathLst>
              <a:path w="7086600" h="498411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937798"/>
                </a:lnTo>
                <a:lnTo>
                  <a:pt x="3593" y="4955593"/>
                </a:lnTo>
                <a:lnTo>
                  <a:pt x="13392" y="4970125"/>
                </a:lnTo>
                <a:lnTo>
                  <a:pt x="27924" y="4979924"/>
                </a:lnTo>
                <a:lnTo>
                  <a:pt x="45720" y="4983518"/>
                </a:lnTo>
                <a:lnTo>
                  <a:pt x="7040880" y="4983518"/>
                </a:lnTo>
                <a:lnTo>
                  <a:pt x="7058675" y="4979924"/>
                </a:lnTo>
                <a:lnTo>
                  <a:pt x="7073207" y="4970125"/>
                </a:lnTo>
                <a:lnTo>
                  <a:pt x="7083006" y="4955593"/>
                </a:lnTo>
                <a:lnTo>
                  <a:pt x="7086600" y="4937798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17182"/>
            <a:ext cx="7086600" cy="4984115"/>
          </a:xfrm>
          <a:custGeom>
            <a:avLst/>
            <a:gdLst/>
            <a:ahLst/>
            <a:cxnLst/>
            <a:rect l="l" t="t" r="r" b="b"/>
            <a:pathLst>
              <a:path w="7086600" h="4984115">
                <a:moveTo>
                  <a:pt x="0" y="45720"/>
                </a:moveTo>
                <a:lnTo>
                  <a:pt x="0" y="4937798"/>
                </a:lnTo>
                <a:lnTo>
                  <a:pt x="3593" y="4955593"/>
                </a:lnTo>
                <a:lnTo>
                  <a:pt x="13392" y="4970125"/>
                </a:lnTo>
                <a:lnTo>
                  <a:pt x="27924" y="4979924"/>
                </a:lnTo>
                <a:lnTo>
                  <a:pt x="45720" y="4983518"/>
                </a:lnTo>
                <a:lnTo>
                  <a:pt x="7040880" y="4983518"/>
                </a:lnTo>
                <a:lnTo>
                  <a:pt x="7058675" y="4979924"/>
                </a:lnTo>
                <a:lnTo>
                  <a:pt x="7073207" y="4970125"/>
                </a:lnTo>
                <a:lnTo>
                  <a:pt x="7083006" y="4955593"/>
                </a:lnTo>
                <a:lnTo>
                  <a:pt x="7086600" y="4937798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0423" y="657174"/>
            <a:ext cx="389255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5) DALŠÍ CHARAKTERISTIKY SYSTÉMU ODPADOVÉHO HOSPODÁŘSTVÍ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OBCE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900" y="914400"/>
            <a:ext cx="2743200" cy="173990"/>
          </a:xfrm>
          <a:prstGeom prst="rect">
            <a:avLst/>
          </a:prstGeom>
          <a:solidFill>
            <a:srgbClr val="D3D3D3"/>
          </a:solidFill>
          <a:ln w="6311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545">
              <a:lnSpc>
                <a:spcPct val="100000"/>
              </a:lnSpc>
              <a:spcBef>
                <a:spcPts val="160"/>
              </a:spcBef>
            </a:pPr>
            <a:r>
              <a:rPr dirty="0" sz="700" b="1">
                <a:latin typeface="Arial"/>
                <a:cs typeface="Arial"/>
              </a:rPr>
              <a:t>a) Zapojení podnikajících subjektů do systému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obce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" y="1143000"/>
            <a:ext cx="2743200" cy="475615"/>
          </a:xfrm>
          <a:custGeom>
            <a:avLst/>
            <a:gdLst/>
            <a:ahLst/>
            <a:cxnLst/>
            <a:rect l="l" t="t" r="r" b="b"/>
            <a:pathLst>
              <a:path w="2743200" h="475615">
                <a:moveTo>
                  <a:pt x="26974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29729"/>
                </a:lnTo>
                <a:lnTo>
                  <a:pt x="3593" y="447524"/>
                </a:lnTo>
                <a:lnTo>
                  <a:pt x="13392" y="462057"/>
                </a:lnTo>
                <a:lnTo>
                  <a:pt x="27924" y="471856"/>
                </a:lnTo>
                <a:lnTo>
                  <a:pt x="45720" y="475449"/>
                </a:lnTo>
                <a:lnTo>
                  <a:pt x="2697480" y="475449"/>
                </a:lnTo>
                <a:lnTo>
                  <a:pt x="2715275" y="471856"/>
                </a:lnTo>
                <a:lnTo>
                  <a:pt x="2729807" y="462057"/>
                </a:lnTo>
                <a:lnTo>
                  <a:pt x="2739606" y="447524"/>
                </a:lnTo>
                <a:lnTo>
                  <a:pt x="2743200" y="429729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2900" y="1143000"/>
            <a:ext cx="2743200" cy="475615"/>
          </a:xfrm>
          <a:custGeom>
            <a:avLst/>
            <a:gdLst/>
            <a:ahLst/>
            <a:cxnLst/>
            <a:rect l="l" t="t" r="r" b="b"/>
            <a:pathLst>
              <a:path w="2743200" h="475615">
                <a:moveTo>
                  <a:pt x="0" y="45720"/>
                </a:moveTo>
                <a:lnTo>
                  <a:pt x="0" y="429729"/>
                </a:lnTo>
                <a:lnTo>
                  <a:pt x="3593" y="447524"/>
                </a:lnTo>
                <a:lnTo>
                  <a:pt x="13392" y="462057"/>
                </a:lnTo>
                <a:lnTo>
                  <a:pt x="27924" y="471856"/>
                </a:lnTo>
                <a:lnTo>
                  <a:pt x="45720" y="475449"/>
                </a:lnTo>
                <a:lnTo>
                  <a:pt x="2697480" y="475449"/>
                </a:lnTo>
                <a:lnTo>
                  <a:pt x="2715275" y="471856"/>
                </a:lnTo>
                <a:lnTo>
                  <a:pt x="2729807" y="462057"/>
                </a:lnTo>
                <a:lnTo>
                  <a:pt x="2739606" y="447524"/>
                </a:lnTo>
                <a:lnTo>
                  <a:pt x="2743200" y="429729"/>
                </a:lnTo>
                <a:lnTo>
                  <a:pt x="2743200" y="45720"/>
                </a:lnTo>
                <a:lnTo>
                  <a:pt x="2739606" y="27924"/>
                </a:lnTo>
                <a:lnTo>
                  <a:pt x="2729807" y="13392"/>
                </a:lnTo>
                <a:lnTo>
                  <a:pt x="2715275" y="3593"/>
                </a:lnTo>
                <a:lnTo>
                  <a:pt x="26974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733763" y="1180300"/>
            <a:ext cx="298450" cy="95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56928" y="132952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56922" y="132952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74596" y="134718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779087" y="135168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63281" y="133587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78904" y="1220013"/>
            <a:ext cx="2132330" cy="321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R="508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Zapojuje obec podnikatelské subjekty do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systému  odpadového hospodářství obce pomocí písemné  smlouvy </a:t>
            </a:r>
            <a:r>
              <a:rPr dirty="0" sz="700">
                <a:latin typeface="Arial"/>
                <a:cs typeface="Arial"/>
              </a:rPr>
              <a:t>(podle </a:t>
            </a:r>
            <a:r>
              <a:rPr dirty="0" sz="700" spc="-5">
                <a:latin typeface="Arial"/>
                <a:cs typeface="Arial"/>
              </a:rPr>
              <a:t>§ 59 </a:t>
            </a:r>
            <a:r>
              <a:rPr dirty="0" sz="700">
                <a:latin typeface="Arial"/>
                <a:cs typeface="Arial"/>
              </a:rPr>
              <a:t>odst. 5c zákona </a:t>
            </a:r>
            <a:r>
              <a:rPr dirty="0" sz="700" spc="-5">
                <a:latin typeface="Arial"/>
                <a:cs typeface="Arial"/>
              </a:rPr>
              <a:t>o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odpadech)</a:t>
            </a:r>
            <a:r>
              <a:rPr dirty="0" sz="700" b="1">
                <a:latin typeface="Arial"/>
                <a:cs typeface="Arial"/>
              </a:rPr>
              <a:t>?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26270" y="1329525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26264" y="132952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43938" y="1347188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48429" y="135168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932623" y="1335872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62783" y="1366037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0400" y="1161250"/>
            <a:ext cx="2971800" cy="182880"/>
          </a:xfrm>
          <a:custGeom>
            <a:avLst/>
            <a:gdLst/>
            <a:ahLst/>
            <a:cxnLst/>
            <a:rect l="l" t="t" r="r" b="b"/>
            <a:pathLst>
              <a:path w="2971800" h="182880">
                <a:moveTo>
                  <a:pt x="0" y="182879"/>
                </a:moveTo>
                <a:lnTo>
                  <a:pt x="2971800" y="182879"/>
                </a:lnTo>
                <a:lnTo>
                  <a:pt x="29718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0" y="1161250"/>
            <a:ext cx="2971800" cy="182880"/>
          </a:xfrm>
          <a:custGeom>
            <a:avLst/>
            <a:gdLst/>
            <a:ahLst/>
            <a:cxnLst/>
            <a:rect l="l" t="t" r="r" b="b"/>
            <a:pathLst>
              <a:path w="2971800" h="182880">
                <a:moveTo>
                  <a:pt x="0" y="182879"/>
                </a:moveTo>
                <a:lnTo>
                  <a:pt x="2971800" y="182879"/>
                </a:lnTo>
                <a:lnTo>
                  <a:pt x="2971800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30410" y="1189672"/>
            <a:ext cx="258699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Uveďte, kolik podnikatelů je </a:t>
            </a:r>
            <a:r>
              <a:rPr dirty="0" sz="700" spc="-5" b="1">
                <a:latin typeface="Arial"/>
                <a:cs typeface="Arial"/>
              </a:rPr>
              <a:t>v </a:t>
            </a:r>
            <a:r>
              <a:rPr dirty="0" sz="700" b="1">
                <a:latin typeface="Arial"/>
                <a:cs typeface="Arial"/>
              </a:rPr>
              <a:t>obci zapojeno </a:t>
            </a:r>
            <a:r>
              <a:rPr dirty="0" sz="700" spc="-5" b="1">
                <a:latin typeface="Arial"/>
                <a:cs typeface="Arial"/>
              </a:rPr>
              <a:t>(</a:t>
            </a:r>
            <a:r>
              <a:rPr dirty="0" sz="600" spc="-5" b="1" i="1">
                <a:latin typeface="Arial"/>
                <a:cs typeface="Arial"/>
              </a:rPr>
              <a:t>vyplňte</a:t>
            </a:r>
            <a:r>
              <a:rPr dirty="0" sz="600" spc="-20" b="1" i="1">
                <a:latin typeface="Arial"/>
                <a:cs typeface="Arial"/>
              </a:rPr>
              <a:t> </a:t>
            </a:r>
            <a:r>
              <a:rPr dirty="0" sz="600" spc="-5" b="1" i="1">
                <a:latin typeface="Arial"/>
                <a:cs typeface="Arial"/>
              </a:rPr>
              <a:t>ČÍSLEM</a:t>
            </a:r>
            <a:r>
              <a:rPr dirty="0" sz="700" spc="-5" b="1">
                <a:latin typeface="Arial"/>
                <a:cs typeface="Arial"/>
              </a:rPr>
              <a:t>):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172200" y="1161250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80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72200" y="1161250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80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374337" y="1617916"/>
            <a:ext cx="28886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charakteru zapojení podnikatelských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subjektů)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93275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93275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46138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646138" y="19481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93275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93275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646138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46138" y="23139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93275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93275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646138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646138" y="24968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93275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93275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646138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646138" y="26797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93275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193275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6999" y="127000"/>
                </a:lnTo>
                <a:lnTo>
                  <a:pt x="126999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339744" y="1734204"/>
          <a:ext cx="6915784" cy="1286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3871"/>
                <a:gridCol w="1078992"/>
                <a:gridCol w="2373871"/>
                <a:gridCol w="1078992"/>
              </a:tblGrid>
              <a:tr h="182879">
                <a:tc gridSpan="4">
                  <a:txBody>
                    <a:bodyPr/>
                    <a:lstStyle/>
                    <a:p>
                      <a:pPr marL="19939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zapojené subjekty mohou v rámci odpadového systému obce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odevzdávat: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tříděný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7346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zapojené subjekty mohou ke sběru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využít: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9321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úhrada za využití systému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stanovena: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veřejnou sběrnou síť (nádoby)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paušální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částkou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své vlastní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částkou za svoz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nádoby zapůjčené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částkou za množství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nebo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objem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sběrný dvůr či sběrné místo v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jiným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způsobem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0" name="object 50"/>
          <p:cNvSpPr/>
          <p:nvPr/>
        </p:nvSpPr>
        <p:spPr>
          <a:xfrm>
            <a:off x="6646138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646138" y="28625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809883" y="3103816"/>
            <a:ext cx="24441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způsobům vážení odpadů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42900" y="3200400"/>
            <a:ext cx="4747895" cy="358775"/>
          </a:xfrm>
          <a:custGeom>
            <a:avLst/>
            <a:gdLst/>
            <a:ahLst/>
            <a:cxnLst/>
            <a:rect l="l" t="t" r="r" b="b"/>
            <a:pathLst>
              <a:path w="4747895" h="358775">
                <a:moveTo>
                  <a:pt x="0" y="358267"/>
                </a:moveTo>
                <a:lnTo>
                  <a:pt x="4747387" y="358267"/>
                </a:lnTo>
                <a:lnTo>
                  <a:pt x="4747387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42900" y="3200400"/>
            <a:ext cx="4747895" cy="358775"/>
          </a:xfrm>
          <a:custGeom>
            <a:avLst/>
            <a:gdLst/>
            <a:ahLst/>
            <a:cxnLst/>
            <a:rect l="l" t="t" r="r" b="b"/>
            <a:pathLst>
              <a:path w="4747895" h="358775">
                <a:moveTo>
                  <a:pt x="0" y="358267"/>
                </a:moveTo>
                <a:lnTo>
                  <a:pt x="4747387" y="358267"/>
                </a:lnTo>
                <a:lnTo>
                  <a:pt x="4747387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75920" y="3268218"/>
            <a:ext cx="2446655" cy="222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19"/>
              </a:lnSpc>
            </a:pPr>
            <a:r>
              <a:rPr dirty="0" sz="700" b="1">
                <a:latin typeface="Arial"/>
                <a:cs typeface="Arial"/>
              </a:rPr>
              <a:t>b) Vážení odpadů při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svozu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ts val="819"/>
              </a:lnSpc>
            </a:pPr>
            <a:r>
              <a:rPr dirty="0" sz="700">
                <a:latin typeface="Arial"/>
                <a:cs typeface="Arial"/>
              </a:rPr>
              <a:t>Jakým způsobem se stanovuje hmotnost svezených</a:t>
            </a:r>
            <a:r>
              <a:rPr dirty="0" sz="700" spc="-7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odpadů?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090286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1" y="358267"/>
                </a:lnTo>
                <a:lnTo>
                  <a:pt x="1078991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90286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1" y="358267"/>
                </a:lnTo>
                <a:lnTo>
                  <a:pt x="1078991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362651" y="3319018"/>
            <a:ext cx="53467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tříděný</a:t>
            </a:r>
            <a:r>
              <a:rPr dirty="0" sz="700" spc="-10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sběr</a:t>
            </a:r>
            <a:endParaRPr sz="7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169278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2" y="358267"/>
                </a:lnTo>
                <a:lnTo>
                  <a:pt x="1078992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69278" y="3200400"/>
            <a:ext cx="1079500" cy="358775"/>
          </a:xfrm>
          <a:custGeom>
            <a:avLst/>
            <a:gdLst/>
            <a:ahLst/>
            <a:cxnLst/>
            <a:rect l="l" t="t" r="r" b="b"/>
            <a:pathLst>
              <a:path w="1079500" h="358775">
                <a:moveTo>
                  <a:pt x="0" y="358267"/>
                </a:moveTo>
                <a:lnTo>
                  <a:pt x="1078992" y="358267"/>
                </a:lnTo>
                <a:lnTo>
                  <a:pt x="1078992" y="0"/>
                </a:lnTo>
                <a:lnTo>
                  <a:pt x="0" y="0"/>
                </a:lnTo>
                <a:lnTo>
                  <a:pt x="0" y="358267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328092" y="3275838"/>
            <a:ext cx="76200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01930">
              <a:lnSpc>
                <a:spcPts val="800"/>
              </a:lnSpc>
            </a:pPr>
            <a:r>
              <a:rPr dirty="0" sz="700" b="1">
                <a:latin typeface="Arial"/>
                <a:cs typeface="Arial"/>
              </a:rPr>
              <a:t>směsný  komunální</a:t>
            </a:r>
            <a:r>
              <a:rPr dirty="0" sz="700" spc="-10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odpad</a:t>
            </a:r>
            <a:endParaRPr sz="7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42900" y="355866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90286" y="35586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57646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557646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169278" y="35586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636639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636639" y="3586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42900" y="374154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90286" y="374154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57646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57646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63996" y="37758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63996" y="377583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169278" y="374154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636639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636639" y="3769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42900" y="392442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090286" y="392442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557646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557646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169278" y="392442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636639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636639" y="39523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642989" y="39587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642989" y="39587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42900" y="410730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80"/>
                </a:moveTo>
                <a:lnTo>
                  <a:pt x="4747387" y="182880"/>
                </a:lnTo>
                <a:lnTo>
                  <a:pt x="4747387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90286" y="410730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80"/>
                </a:moveTo>
                <a:lnTo>
                  <a:pt x="1078991" y="182880"/>
                </a:lnTo>
                <a:lnTo>
                  <a:pt x="1078991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557646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557646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69278" y="410730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80"/>
                </a:moveTo>
                <a:lnTo>
                  <a:pt x="1078992" y="182880"/>
                </a:lnTo>
                <a:lnTo>
                  <a:pt x="1078992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636639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636639" y="41352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42900" y="429018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090286" y="429018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557646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57646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69278" y="429018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636639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36639" y="43181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42900" y="4473067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90286" y="44730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1" y="182879"/>
                </a:lnTo>
                <a:lnTo>
                  <a:pt x="1078991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57646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57646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169278" y="4473067"/>
            <a:ext cx="1079500" cy="182880"/>
          </a:xfrm>
          <a:custGeom>
            <a:avLst/>
            <a:gdLst/>
            <a:ahLst/>
            <a:cxnLst/>
            <a:rect l="l" t="t" r="r" b="b"/>
            <a:pathLst>
              <a:path w="1079500" h="182879">
                <a:moveTo>
                  <a:pt x="0" y="182879"/>
                </a:moveTo>
                <a:lnTo>
                  <a:pt x="1078992" y="182879"/>
                </a:lnTo>
                <a:lnTo>
                  <a:pt x="1078992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636639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636639" y="45010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090286" y="4652797"/>
            <a:ext cx="0" cy="189230"/>
          </a:xfrm>
          <a:custGeom>
            <a:avLst/>
            <a:gdLst/>
            <a:ahLst/>
            <a:cxnLst/>
            <a:rect l="l" t="t" r="r" b="b"/>
            <a:pathLst>
              <a:path w="0" h="189229">
                <a:moveTo>
                  <a:pt x="0" y="0"/>
                </a:moveTo>
                <a:lnTo>
                  <a:pt x="0" y="189179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42900" y="4652797"/>
            <a:ext cx="0" cy="189230"/>
          </a:xfrm>
          <a:custGeom>
            <a:avLst/>
            <a:gdLst/>
            <a:ahLst/>
            <a:cxnLst/>
            <a:rect l="l" t="t" r="r" b="b"/>
            <a:pathLst>
              <a:path w="0" h="189229">
                <a:moveTo>
                  <a:pt x="0" y="0"/>
                </a:moveTo>
                <a:lnTo>
                  <a:pt x="0" y="189179"/>
                </a:lnTo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375920" y="3586950"/>
            <a:ext cx="4681220" cy="1230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zvážením celého vozidla (vozidlo sváží </a:t>
            </a:r>
            <a:r>
              <a:rPr dirty="0" sz="700" spc="-5">
                <a:latin typeface="Arial"/>
                <a:cs typeface="Arial"/>
              </a:rPr>
              <a:t>jen </a:t>
            </a:r>
            <a:r>
              <a:rPr dirty="0" sz="700">
                <a:latin typeface="Arial"/>
                <a:cs typeface="Arial"/>
              </a:rPr>
              <a:t>vaši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obec)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00">
                <a:latin typeface="Arial"/>
                <a:cs typeface="Arial"/>
              </a:rPr>
              <a:t>zvážením celého vozidla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rozpočítáním ze svezeného množství více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obcí</a:t>
            </a:r>
            <a:endParaRPr sz="700">
              <a:latin typeface="Arial"/>
              <a:cs typeface="Arial"/>
            </a:endParaRPr>
          </a:p>
          <a:p>
            <a:pPr marL="12700" marR="1019810">
              <a:lnSpc>
                <a:spcPct val="171400"/>
              </a:lnSpc>
            </a:pPr>
            <a:r>
              <a:rPr dirty="0" sz="700">
                <a:latin typeface="Arial"/>
                <a:cs typeface="Arial"/>
              </a:rPr>
              <a:t>vozidlo </a:t>
            </a:r>
            <a:r>
              <a:rPr dirty="0" sz="700" spc="-5">
                <a:latin typeface="Arial"/>
                <a:cs typeface="Arial"/>
              </a:rPr>
              <a:t>je </a:t>
            </a:r>
            <a:r>
              <a:rPr dirty="0" sz="700">
                <a:latin typeface="Arial"/>
                <a:cs typeface="Arial"/>
              </a:rPr>
              <a:t>vybaveno váhou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nástavbě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dokáže zvážit hmotnost </a:t>
            </a:r>
            <a:r>
              <a:rPr dirty="0" sz="700" spc="-5">
                <a:latin typeface="Arial"/>
                <a:cs typeface="Arial"/>
              </a:rPr>
              <a:t>odpadů </a:t>
            </a:r>
            <a:r>
              <a:rPr dirty="0" sz="700">
                <a:latin typeface="Arial"/>
                <a:cs typeface="Arial"/>
              </a:rPr>
              <a:t>každé obce</a:t>
            </a:r>
            <a:r>
              <a:rPr dirty="0" sz="700" spc="-3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zvlášť  vozidlo </a:t>
            </a:r>
            <a:r>
              <a:rPr dirty="0" sz="700" spc="-5">
                <a:latin typeface="Arial"/>
                <a:cs typeface="Arial"/>
              </a:rPr>
              <a:t>je </a:t>
            </a:r>
            <a:r>
              <a:rPr dirty="0" sz="700">
                <a:latin typeface="Arial"/>
                <a:cs typeface="Arial"/>
              </a:rPr>
              <a:t>vybaveno váhou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vyklápěči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váží každou </a:t>
            </a:r>
            <a:r>
              <a:rPr dirty="0" sz="700" spc="-5">
                <a:latin typeface="Arial"/>
                <a:cs typeface="Arial"/>
              </a:rPr>
              <a:t>nádobu</a:t>
            </a:r>
            <a:r>
              <a:rPr dirty="0" sz="700" spc="-3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zvlášť</a:t>
            </a:r>
            <a:endParaRPr sz="700">
              <a:latin typeface="Arial"/>
              <a:cs typeface="Arial"/>
            </a:endParaRPr>
          </a:p>
          <a:p>
            <a:pPr marL="12700" marR="4196080">
              <a:lnSpc>
                <a:spcPct val="171400"/>
              </a:lnSpc>
            </a:pPr>
            <a:r>
              <a:rPr dirty="0" sz="700">
                <a:latin typeface="Arial"/>
                <a:cs typeface="Arial"/>
              </a:rPr>
              <a:t>není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známo </a:t>
            </a:r>
            <a:r>
              <a:rPr dirty="0" sz="7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jinak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 spc="-5">
                <a:latin typeface="Arial"/>
                <a:cs typeface="Arial"/>
              </a:rPr>
              <a:t>*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Times New Roman"/>
              <a:cs typeface="Times New Roman"/>
            </a:endParaRPr>
          </a:p>
          <a:p>
            <a:pPr marL="199136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vyplňujete údaje v řádku jinak, napište stručně, o jaký způsob se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jedná:</a:t>
            </a:r>
            <a:endParaRPr sz="6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090286" y="4655947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90286" y="4655947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42900" y="4838827"/>
            <a:ext cx="5826760" cy="216535"/>
          </a:xfrm>
          <a:custGeom>
            <a:avLst/>
            <a:gdLst/>
            <a:ahLst/>
            <a:cxnLst/>
            <a:rect l="l" t="t" r="r" b="b"/>
            <a:pathLst>
              <a:path w="5826760" h="216535">
                <a:moveTo>
                  <a:pt x="0" y="216001"/>
                </a:moveTo>
                <a:lnTo>
                  <a:pt x="5826379" y="216001"/>
                </a:lnTo>
                <a:lnTo>
                  <a:pt x="5826379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75920" y="4883670"/>
            <a:ext cx="500062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Používá obec systém identifikace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evidence tříděného sběru, jako jsou například ISNO, MESOH, ECONIT </a:t>
            </a:r>
            <a:r>
              <a:rPr dirty="0" sz="700" spc="-5" b="1">
                <a:latin typeface="Arial"/>
                <a:cs typeface="Arial"/>
              </a:rPr>
              <a:t>a</a:t>
            </a:r>
            <a:r>
              <a:rPr dirty="0" sz="700" spc="-85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podobné?</a:t>
            </a:r>
            <a:endParaRPr sz="700">
              <a:latin typeface="Arial"/>
              <a:cs typeface="Arial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169278" y="4838827"/>
            <a:ext cx="1079500" cy="216535"/>
          </a:xfrm>
          <a:custGeom>
            <a:avLst/>
            <a:gdLst/>
            <a:ahLst/>
            <a:cxnLst/>
            <a:rect l="l" t="t" r="r" b="b"/>
            <a:pathLst>
              <a:path w="1079500" h="216535">
                <a:moveTo>
                  <a:pt x="0" y="216001"/>
                </a:moveTo>
                <a:lnTo>
                  <a:pt x="1078992" y="216001"/>
                </a:lnTo>
                <a:lnTo>
                  <a:pt x="1078992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391198" y="488650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391192" y="48865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49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408866" y="49041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413357" y="49086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397551" y="48928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6522059" y="4883670"/>
            <a:ext cx="18415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Ano</a:t>
            </a:r>
            <a:endParaRPr sz="700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6848423" y="4886502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48418" y="488650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866091" y="490416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870582" y="49086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854776" y="489285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6986727" y="4883670"/>
            <a:ext cx="13906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Ne</a:t>
            </a:r>
            <a:endParaRPr sz="700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884936" y="492301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2900" y="5054828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090286" y="505482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090286" y="505482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42900" y="5237708"/>
            <a:ext cx="4747895" cy="182880"/>
          </a:xfrm>
          <a:custGeom>
            <a:avLst/>
            <a:gdLst/>
            <a:ahLst/>
            <a:cxnLst/>
            <a:rect l="l" t="t" r="r" b="b"/>
            <a:pathLst>
              <a:path w="4747895" h="182879">
                <a:moveTo>
                  <a:pt x="0" y="182879"/>
                </a:moveTo>
                <a:lnTo>
                  <a:pt x="4747387" y="182879"/>
                </a:lnTo>
                <a:lnTo>
                  <a:pt x="4747387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375920" y="5083111"/>
            <a:ext cx="3623310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pokud obec používá identifikační </a:t>
            </a:r>
            <a:r>
              <a:rPr dirty="0" sz="700" spc="-5">
                <a:latin typeface="Arial"/>
                <a:cs typeface="Arial"/>
              </a:rPr>
              <a:t>a </a:t>
            </a:r>
            <a:r>
              <a:rPr dirty="0" sz="700">
                <a:latin typeface="Arial"/>
                <a:cs typeface="Arial"/>
              </a:rPr>
              <a:t>evidenční systém, uveďte </a:t>
            </a:r>
            <a:r>
              <a:rPr dirty="0" sz="700" spc="-5">
                <a:latin typeface="Arial"/>
                <a:cs typeface="Arial"/>
              </a:rPr>
              <a:t>jeho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název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700">
                <a:latin typeface="Arial"/>
                <a:cs typeface="Arial"/>
              </a:rPr>
              <a:t>uveďte způsob identifikace </a:t>
            </a:r>
            <a:r>
              <a:rPr dirty="0" sz="700" spc="-5">
                <a:latin typeface="Arial"/>
                <a:cs typeface="Arial"/>
              </a:rPr>
              <a:t>nádob a </a:t>
            </a:r>
            <a:r>
              <a:rPr dirty="0" sz="700">
                <a:latin typeface="Arial"/>
                <a:cs typeface="Arial"/>
              </a:rPr>
              <a:t>pytlů při svozu (např. čárový kód, QR kód, RFID</a:t>
            </a:r>
            <a:r>
              <a:rPr dirty="0" sz="700" spc="-6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čipy...)</a:t>
            </a:r>
            <a:endParaRPr sz="700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5090286" y="523770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090286" y="5237708"/>
            <a:ext cx="2158365" cy="182880"/>
          </a:xfrm>
          <a:custGeom>
            <a:avLst/>
            <a:gdLst/>
            <a:ahLst/>
            <a:cxnLst/>
            <a:rect l="l" t="t" r="r" b="b"/>
            <a:pathLst>
              <a:path w="2158365" h="182879">
                <a:moveTo>
                  <a:pt x="0" y="182879"/>
                </a:moveTo>
                <a:lnTo>
                  <a:pt x="2157984" y="182879"/>
                </a:lnTo>
                <a:lnTo>
                  <a:pt x="2157984" y="0"/>
                </a:lnTo>
                <a:lnTo>
                  <a:pt x="0" y="0"/>
                </a:lnTo>
                <a:lnTo>
                  <a:pt x="0" y="182879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38823" y="5788152"/>
            <a:ext cx="7086600" cy="1188720"/>
          </a:xfrm>
          <a:custGeom>
            <a:avLst/>
            <a:gdLst/>
            <a:ahLst/>
            <a:cxnLst/>
            <a:rect l="l" t="t" r="r" b="b"/>
            <a:pathLst>
              <a:path w="7086600" h="11887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143000"/>
                </a:lnTo>
                <a:lnTo>
                  <a:pt x="3593" y="1160795"/>
                </a:lnTo>
                <a:lnTo>
                  <a:pt x="13392" y="1175327"/>
                </a:lnTo>
                <a:lnTo>
                  <a:pt x="27924" y="1185126"/>
                </a:lnTo>
                <a:lnTo>
                  <a:pt x="45720" y="1188720"/>
                </a:lnTo>
                <a:lnTo>
                  <a:pt x="7040880" y="1188720"/>
                </a:lnTo>
                <a:lnTo>
                  <a:pt x="7058675" y="1185126"/>
                </a:lnTo>
                <a:lnTo>
                  <a:pt x="7073207" y="1175327"/>
                </a:lnTo>
                <a:lnTo>
                  <a:pt x="7083006" y="1160795"/>
                </a:lnTo>
                <a:lnTo>
                  <a:pt x="7086600" y="11430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38823" y="5788152"/>
            <a:ext cx="7086600" cy="1188720"/>
          </a:xfrm>
          <a:custGeom>
            <a:avLst/>
            <a:gdLst/>
            <a:ahLst/>
            <a:cxnLst/>
            <a:rect l="l" t="t" r="r" b="b"/>
            <a:pathLst>
              <a:path w="7086600" h="1188720">
                <a:moveTo>
                  <a:pt x="0" y="45720"/>
                </a:moveTo>
                <a:lnTo>
                  <a:pt x="0" y="1143000"/>
                </a:lnTo>
                <a:lnTo>
                  <a:pt x="3593" y="1160795"/>
                </a:lnTo>
                <a:lnTo>
                  <a:pt x="13392" y="1175327"/>
                </a:lnTo>
                <a:lnTo>
                  <a:pt x="27924" y="1185126"/>
                </a:lnTo>
                <a:lnTo>
                  <a:pt x="45720" y="1188720"/>
                </a:lnTo>
                <a:lnTo>
                  <a:pt x="7040880" y="1188720"/>
                </a:lnTo>
                <a:lnTo>
                  <a:pt x="7058675" y="1185126"/>
                </a:lnTo>
                <a:lnTo>
                  <a:pt x="7073207" y="1175327"/>
                </a:lnTo>
                <a:lnTo>
                  <a:pt x="7083006" y="1160795"/>
                </a:lnTo>
                <a:lnTo>
                  <a:pt x="7086600" y="11430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340423" y="5854128"/>
            <a:ext cx="193357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6) PŘEDCHÁZENÍ VZNIKU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BIOODPADŮ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005112" y="5796239"/>
            <a:ext cx="141097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78790">
              <a:lnSpc>
                <a:spcPct val="111100"/>
              </a:lnSpc>
            </a:pPr>
            <a:r>
              <a:rPr dirty="0" sz="600" i="1">
                <a:latin typeface="Arial"/>
                <a:cs typeface="Arial"/>
              </a:rPr>
              <a:t>(ZAŠKRTNĚTE pole,</a:t>
            </a:r>
            <a:r>
              <a:rPr dirty="0" sz="600" spc="-1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která  </a:t>
            </a:r>
            <a:r>
              <a:rPr dirty="0" sz="600" i="1">
                <a:latin typeface="Arial"/>
                <a:cs typeface="Arial"/>
              </a:rPr>
              <a:t>odpovídají využívaným způsobům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sběru)</a:t>
            </a:r>
            <a:endParaRPr sz="6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2574582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574582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580932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580932" y="631023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286264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286264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997947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997947" y="630388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574582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574582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580932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80932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286264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286264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292614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292614" y="649311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997947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997947" y="648676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574582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574582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286264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286264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292614" y="66759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292614" y="66759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64" name="object 164"/>
          <p:cNvGraphicFramePr>
            <a:graphicFrameLocks noGrp="1"/>
          </p:cNvGraphicFramePr>
          <p:nvPr/>
        </p:nvGraphicFramePr>
        <p:xfrm>
          <a:off x="349967" y="6013596"/>
          <a:ext cx="4065270" cy="814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/>
                <a:gridCol w="711682"/>
                <a:gridCol w="711682"/>
                <a:gridCol w="711682"/>
              </a:tblGrid>
              <a:tr h="25919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 biologicky rozložitelných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materiálů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2555" marR="114935" indent="838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domácí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kompostéry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95250" marR="87630" indent="64135">
                        <a:lnSpc>
                          <a:spcPts val="700"/>
                        </a:lnSpc>
                        <a:spcBef>
                          <a:spcPts val="28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komunitní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kompostárna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619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28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zahrad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domácností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rostlinný materiál z veřejné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5" name="object 165"/>
          <p:cNvSpPr/>
          <p:nvPr/>
        </p:nvSpPr>
        <p:spPr>
          <a:xfrm>
            <a:off x="3997947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997947" y="66696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4480559" y="6016752"/>
            <a:ext cx="1344295" cy="571500"/>
          </a:xfrm>
          <a:prstGeom prst="rect">
            <a:avLst/>
          </a:prstGeom>
          <a:solidFill>
            <a:srgbClr val="D3D3D3"/>
          </a:solidFill>
          <a:ln w="6350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750">
              <a:latin typeface="Times New Roman"/>
              <a:cs typeface="Times New Roman"/>
            </a:endParaRPr>
          </a:p>
          <a:p>
            <a:pPr algn="ctr" marL="53340" marR="4572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Počet využívaných</a:t>
            </a:r>
            <a:r>
              <a:rPr dirty="0" sz="700" spc="-9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kompostérů  k domácímu kompostování  pořízených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obcí*:</a:t>
            </a:r>
            <a:endParaRPr sz="7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4480559" y="6636702"/>
            <a:ext cx="1344295" cy="182880"/>
          </a:xfrm>
          <a:custGeom>
            <a:avLst/>
            <a:gdLst/>
            <a:ahLst/>
            <a:cxnLst/>
            <a:rect l="l" t="t" r="r" b="b"/>
            <a:pathLst>
              <a:path w="1344295" h="182879">
                <a:moveTo>
                  <a:pt x="1289304" y="0"/>
                </a:moveTo>
                <a:lnTo>
                  <a:pt x="54864" y="0"/>
                </a:ln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  <a:lnTo>
                  <a:pt x="0" y="128016"/>
                </a:lnTo>
                <a:lnTo>
                  <a:pt x="4311" y="149372"/>
                </a:lnTo>
                <a:lnTo>
                  <a:pt x="16068" y="166811"/>
                </a:lnTo>
                <a:lnTo>
                  <a:pt x="33507" y="178568"/>
                </a:lnTo>
                <a:lnTo>
                  <a:pt x="54864" y="182880"/>
                </a:lnTo>
                <a:lnTo>
                  <a:pt x="1289304" y="182880"/>
                </a:lnTo>
                <a:lnTo>
                  <a:pt x="1310660" y="178568"/>
                </a:lnTo>
                <a:lnTo>
                  <a:pt x="1328099" y="166811"/>
                </a:lnTo>
                <a:lnTo>
                  <a:pt x="1339856" y="149372"/>
                </a:lnTo>
                <a:lnTo>
                  <a:pt x="1344168" y="128016"/>
                </a:lnTo>
                <a:lnTo>
                  <a:pt x="1344168" y="54864"/>
                </a:lnTo>
                <a:lnTo>
                  <a:pt x="1339856" y="33507"/>
                </a:lnTo>
                <a:lnTo>
                  <a:pt x="1328099" y="16068"/>
                </a:lnTo>
                <a:lnTo>
                  <a:pt x="1310660" y="4311"/>
                </a:lnTo>
                <a:lnTo>
                  <a:pt x="1289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535423" y="663670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535423" y="681958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39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824728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480559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480559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0"/>
                </a:moveTo>
                <a:lnTo>
                  <a:pt x="4311" y="21356"/>
                </a:lnTo>
                <a:lnTo>
                  <a:pt x="16068" y="38795"/>
                </a:lnTo>
                <a:lnTo>
                  <a:pt x="33507" y="50552"/>
                </a:lnTo>
                <a:lnTo>
                  <a:pt x="54864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769864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21356" y="50552"/>
                </a:lnTo>
                <a:lnTo>
                  <a:pt x="38795" y="38795"/>
                </a:lnTo>
                <a:lnTo>
                  <a:pt x="50552" y="21356"/>
                </a:lnTo>
                <a:lnTo>
                  <a:pt x="54864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769864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54864"/>
                </a:moveTo>
                <a:lnTo>
                  <a:pt x="50552" y="33507"/>
                </a:lnTo>
                <a:lnTo>
                  <a:pt x="38795" y="16068"/>
                </a:lnTo>
                <a:lnTo>
                  <a:pt x="21356" y="4311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480559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0"/>
                </a:move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5897879" y="6016752"/>
            <a:ext cx="1344295" cy="571500"/>
          </a:xfrm>
          <a:prstGeom prst="rect">
            <a:avLst/>
          </a:prstGeom>
          <a:solidFill>
            <a:srgbClr val="D3D3D3"/>
          </a:solidFill>
          <a:ln w="6350">
            <a:solidFill>
              <a:srgbClr val="000000"/>
            </a:solidFill>
          </a:ln>
        </p:spPr>
        <p:txBody>
          <a:bodyPr wrap="square" lIns="0" tIns="59055" rIns="0" bIns="0" rtlCol="0" vert="horz">
            <a:spAutoFit/>
          </a:bodyPr>
          <a:lstStyle/>
          <a:p>
            <a:pPr algn="ctr" marL="38735" marR="31115">
              <a:lnSpc>
                <a:spcPct val="100000"/>
              </a:lnSpc>
              <a:spcBef>
                <a:spcPts val="465"/>
              </a:spcBef>
            </a:pPr>
            <a:r>
              <a:rPr dirty="0" sz="700">
                <a:latin typeface="Arial"/>
                <a:cs typeface="Arial"/>
              </a:rPr>
              <a:t>Množství rostlinných zbytků z  území obce zkompostovaných  za rok v komunitní</a:t>
            </a:r>
            <a:r>
              <a:rPr dirty="0" sz="700" spc="-10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kompostárně  </a:t>
            </a:r>
            <a:r>
              <a:rPr dirty="0" sz="700">
                <a:solidFill>
                  <a:srgbClr val="FF0000"/>
                </a:solidFill>
                <a:latin typeface="Arial"/>
                <a:cs typeface="Arial"/>
              </a:rPr>
              <a:t>(v</a:t>
            </a:r>
            <a:r>
              <a:rPr dirty="0" sz="700" spc="-10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FF0000"/>
                </a:solidFill>
                <a:latin typeface="Arial"/>
                <a:cs typeface="Arial"/>
              </a:rPr>
              <a:t>tunách)</a:t>
            </a:r>
            <a:r>
              <a:rPr dirty="0" sz="700">
                <a:latin typeface="Arial"/>
                <a:cs typeface="Arial"/>
              </a:rPr>
              <a:t>*:</a:t>
            </a:r>
            <a:endParaRPr sz="7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5897879" y="6636702"/>
            <a:ext cx="1344295" cy="182880"/>
          </a:xfrm>
          <a:custGeom>
            <a:avLst/>
            <a:gdLst/>
            <a:ahLst/>
            <a:cxnLst/>
            <a:rect l="l" t="t" r="r" b="b"/>
            <a:pathLst>
              <a:path w="1344295" h="182879">
                <a:moveTo>
                  <a:pt x="1289304" y="0"/>
                </a:moveTo>
                <a:lnTo>
                  <a:pt x="54864" y="0"/>
                </a:ln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  <a:lnTo>
                  <a:pt x="0" y="128016"/>
                </a:lnTo>
                <a:lnTo>
                  <a:pt x="4311" y="149372"/>
                </a:lnTo>
                <a:lnTo>
                  <a:pt x="16068" y="166811"/>
                </a:lnTo>
                <a:lnTo>
                  <a:pt x="33507" y="178568"/>
                </a:lnTo>
                <a:lnTo>
                  <a:pt x="54864" y="182880"/>
                </a:lnTo>
                <a:lnTo>
                  <a:pt x="1289304" y="182880"/>
                </a:lnTo>
                <a:lnTo>
                  <a:pt x="1310660" y="178568"/>
                </a:lnTo>
                <a:lnTo>
                  <a:pt x="1328099" y="166811"/>
                </a:lnTo>
                <a:lnTo>
                  <a:pt x="1339856" y="149372"/>
                </a:lnTo>
                <a:lnTo>
                  <a:pt x="1344168" y="128016"/>
                </a:lnTo>
                <a:lnTo>
                  <a:pt x="1344168" y="54864"/>
                </a:lnTo>
                <a:lnTo>
                  <a:pt x="1339856" y="33507"/>
                </a:lnTo>
                <a:lnTo>
                  <a:pt x="1328099" y="16068"/>
                </a:lnTo>
                <a:lnTo>
                  <a:pt x="1310660" y="4311"/>
                </a:lnTo>
                <a:lnTo>
                  <a:pt x="1289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952744" y="663670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40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952744" y="6819582"/>
            <a:ext cx="1234440" cy="0"/>
          </a:xfrm>
          <a:custGeom>
            <a:avLst/>
            <a:gdLst/>
            <a:ahLst/>
            <a:cxnLst/>
            <a:rect l="l" t="t" r="r" b="b"/>
            <a:pathLst>
              <a:path w="1234440" h="0">
                <a:moveTo>
                  <a:pt x="0" y="0"/>
                </a:moveTo>
                <a:lnTo>
                  <a:pt x="123444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7242047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897879" y="6691566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897879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0"/>
                </a:moveTo>
                <a:lnTo>
                  <a:pt x="4311" y="21356"/>
                </a:lnTo>
                <a:lnTo>
                  <a:pt x="16068" y="38795"/>
                </a:lnTo>
                <a:lnTo>
                  <a:pt x="33507" y="50552"/>
                </a:lnTo>
                <a:lnTo>
                  <a:pt x="54864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7187183" y="6764718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0" y="54863"/>
                </a:moveTo>
                <a:lnTo>
                  <a:pt x="21356" y="50552"/>
                </a:lnTo>
                <a:lnTo>
                  <a:pt x="38795" y="38795"/>
                </a:lnTo>
                <a:lnTo>
                  <a:pt x="50552" y="21356"/>
                </a:lnTo>
                <a:lnTo>
                  <a:pt x="54864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7187183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4" y="54864"/>
                </a:moveTo>
                <a:lnTo>
                  <a:pt x="50552" y="33507"/>
                </a:lnTo>
                <a:lnTo>
                  <a:pt x="38795" y="16068"/>
                </a:lnTo>
                <a:lnTo>
                  <a:pt x="21356" y="4311"/>
                </a:lnTo>
                <a:lnTo>
                  <a:pt x="0" y="0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897879" y="6636702"/>
            <a:ext cx="55244" cy="55244"/>
          </a:xfrm>
          <a:custGeom>
            <a:avLst/>
            <a:gdLst/>
            <a:ahLst/>
            <a:cxnLst/>
            <a:rect l="l" t="t" r="r" b="b"/>
            <a:pathLst>
              <a:path w="55245" h="55245">
                <a:moveTo>
                  <a:pt x="54863" y="0"/>
                </a:moveTo>
                <a:lnTo>
                  <a:pt x="33507" y="4311"/>
                </a:lnTo>
                <a:lnTo>
                  <a:pt x="16068" y="16068"/>
                </a:lnTo>
                <a:lnTo>
                  <a:pt x="4311" y="33507"/>
                </a:lnTo>
                <a:lnTo>
                  <a:pt x="0" y="54864"/>
                </a:lnTo>
              </a:path>
            </a:pathLst>
          </a:custGeom>
          <a:ln w="62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 txBox="1"/>
          <p:nvPr/>
        </p:nvSpPr>
        <p:spPr>
          <a:xfrm>
            <a:off x="5105844" y="6664985"/>
            <a:ext cx="2130425" cy="278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302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29,880</a:t>
            </a:r>
            <a:r>
              <a:rPr dirty="0" sz="700" spc="-10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600" i="1">
                <a:latin typeface="Arial"/>
                <a:cs typeface="Arial"/>
              </a:rPr>
              <a:t>* pokud nemáte přesné údaje,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238823" y="7082028"/>
            <a:ext cx="7086600" cy="3200400"/>
          </a:xfrm>
          <a:custGeom>
            <a:avLst/>
            <a:gdLst/>
            <a:ahLst/>
            <a:cxnLst/>
            <a:rect l="l" t="t" r="r" b="b"/>
            <a:pathLst>
              <a:path w="7086600" h="32004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154680"/>
                </a:lnTo>
                <a:lnTo>
                  <a:pt x="3593" y="3172475"/>
                </a:lnTo>
                <a:lnTo>
                  <a:pt x="13392" y="3187007"/>
                </a:lnTo>
                <a:lnTo>
                  <a:pt x="27924" y="3196806"/>
                </a:lnTo>
                <a:lnTo>
                  <a:pt x="45720" y="3200400"/>
                </a:lnTo>
                <a:lnTo>
                  <a:pt x="7040880" y="3200400"/>
                </a:lnTo>
                <a:lnTo>
                  <a:pt x="7058675" y="3196806"/>
                </a:lnTo>
                <a:lnTo>
                  <a:pt x="7073207" y="3187007"/>
                </a:lnTo>
                <a:lnTo>
                  <a:pt x="7083006" y="3172475"/>
                </a:lnTo>
                <a:lnTo>
                  <a:pt x="7086600" y="31546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38823" y="7082028"/>
            <a:ext cx="7086600" cy="3200400"/>
          </a:xfrm>
          <a:custGeom>
            <a:avLst/>
            <a:gdLst/>
            <a:ahLst/>
            <a:cxnLst/>
            <a:rect l="l" t="t" r="r" b="b"/>
            <a:pathLst>
              <a:path w="7086600" h="3200400">
                <a:moveTo>
                  <a:pt x="0" y="45720"/>
                </a:moveTo>
                <a:lnTo>
                  <a:pt x="0" y="3154680"/>
                </a:lnTo>
                <a:lnTo>
                  <a:pt x="3593" y="3172475"/>
                </a:lnTo>
                <a:lnTo>
                  <a:pt x="13392" y="3187007"/>
                </a:lnTo>
                <a:lnTo>
                  <a:pt x="27924" y="3196806"/>
                </a:lnTo>
                <a:lnTo>
                  <a:pt x="45720" y="3200400"/>
                </a:lnTo>
                <a:lnTo>
                  <a:pt x="7040880" y="3200400"/>
                </a:lnTo>
                <a:lnTo>
                  <a:pt x="7058675" y="3196806"/>
                </a:lnTo>
                <a:lnTo>
                  <a:pt x="7073207" y="3187007"/>
                </a:lnTo>
                <a:lnTo>
                  <a:pt x="7083006" y="3172475"/>
                </a:lnTo>
                <a:lnTo>
                  <a:pt x="7086600" y="31546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 txBox="1"/>
          <p:nvPr/>
        </p:nvSpPr>
        <p:spPr>
          <a:xfrm>
            <a:off x="340423" y="7121982"/>
            <a:ext cx="148780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7) NAKLÁDÁNÍ S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BIOODPADY</a:t>
            </a:r>
            <a:endParaRPr sz="80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3273450" y="7181291"/>
            <a:ext cx="185547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(vyplňte ČÍSLEM hmotnost biodpadu dle daného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typu)</a:t>
            </a:r>
            <a:endParaRPr sz="600">
              <a:latin typeface="Arial"/>
              <a:cs typeface="Arial"/>
            </a:endParaRPr>
          </a:p>
        </p:txBody>
      </p:sp>
      <p:sp>
        <p:nvSpPr>
          <p:cNvPr id="192" name="object 192"/>
          <p:cNvSpPr/>
          <p:nvPr/>
        </p:nvSpPr>
        <p:spPr>
          <a:xfrm>
            <a:off x="4699393" y="789731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699393" y="789731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699393" y="808019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699393" y="808019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705743" y="808654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705743" y="808654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699393" y="82630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699393" y="826307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705743" y="826942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705743" y="826942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699393" y="844595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699393" y="844595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04" name="object 204"/>
          <p:cNvGraphicFramePr>
            <a:graphicFrameLocks noGrp="1"/>
          </p:cNvGraphicFramePr>
          <p:nvPr/>
        </p:nvGraphicFramePr>
        <p:xfrm>
          <a:off x="339744" y="7307472"/>
          <a:ext cx="4776470" cy="147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592"/>
                <a:gridCol w="711682"/>
                <a:gridCol w="711682"/>
              </a:tblGrid>
              <a:tr h="163004">
                <a:tc gridSpan="3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7a) Množství sebraných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95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77165" marR="95250" indent="2413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celková  hmotnost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39700" indent="838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žádné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bioodpady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781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rostlinný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 zahrad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01)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14,940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01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08)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 - tzv.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gastroodpad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kuchyní, jídelen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stravoven 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obecního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údržby obecní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14,940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celkem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29,880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05" name="object 205"/>
          <p:cNvSpPr/>
          <p:nvPr/>
        </p:nvSpPr>
        <p:spPr>
          <a:xfrm>
            <a:off x="4699393" y="86288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699393" y="862883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330200" y="8792032"/>
            <a:ext cx="691070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pokud nemáte přesné údaje o hmotnosti, určete kvalifikovaným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odhadem</a:t>
            </a:r>
            <a:endParaRPr sz="600">
              <a:latin typeface="Arial"/>
              <a:cs typeface="Arial"/>
            </a:endParaRPr>
          </a:p>
          <a:p>
            <a:pPr marL="3611245">
              <a:lnSpc>
                <a:spcPct val="100000"/>
              </a:lnSpc>
              <a:spcBef>
                <a:spcPts val="180"/>
              </a:spcBef>
            </a:pPr>
            <a:r>
              <a:rPr dirty="0" sz="600" i="1">
                <a:latin typeface="Arial"/>
                <a:cs typeface="Arial"/>
              </a:rPr>
              <a:t>(ZAŠKRTNĚTE pole, která odpovídají využívaným způsobům využití nebo odstranění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bioodpadů)</a:t>
            </a:r>
            <a:endParaRPr sz="600">
              <a:latin typeface="Arial"/>
              <a:cs typeface="Arial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398771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398771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994061" y="945504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3994061" y="9455048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699393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699393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5411076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5411076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6122758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6122758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683444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834441" y="944869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98771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98771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699393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699393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5411076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411076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6122758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122758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683444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834441" y="96315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98771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398771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699393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699393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411076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411076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6122758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6122758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683444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6834441" y="981445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6999"/>
                </a:moveTo>
                <a:lnTo>
                  <a:pt x="127000" y="126999"/>
                </a:lnTo>
                <a:lnTo>
                  <a:pt x="127000" y="0"/>
                </a:lnTo>
                <a:lnTo>
                  <a:pt x="0" y="0"/>
                </a:lnTo>
                <a:lnTo>
                  <a:pt x="0" y="1269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98771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398771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994061" y="100065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3994061" y="1000658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699393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699393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5411076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411076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6122758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6122758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50" name="object 250"/>
          <p:cNvGraphicFramePr>
            <a:graphicFrameLocks noGrp="1"/>
          </p:cNvGraphicFramePr>
          <p:nvPr/>
        </p:nvGraphicFramePr>
        <p:xfrm>
          <a:off x="339744" y="9021972"/>
          <a:ext cx="6911975" cy="1139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3592"/>
                <a:gridCol w="711682"/>
                <a:gridCol w="711682"/>
                <a:gridCol w="711682"/>
                <a:gridCol w="711682"/>
                <a:gridCol w="711682"/>
              </a:tblGrid>
              <a:tr h="163004">
                <a:tc gridSpan="6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7b) Způsoby využití nebo odstranění</a:t>
                      </a:r>
                      <a:r>
                        <a:rPr dirty="0" sz="7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2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bioodpadu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kompostárna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11454" marR="132080" indent="-71755">
                        <a:lnSpc>
                          <a:spcPts val="8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bioplynová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stanice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skládka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spalovna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rostlinný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 zahrad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02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01)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biologický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 (20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01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08)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 - tzv.</a:t>
                      </a:r>
                      <a:r>
                        <a:rPr dirty="0" sz="7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gastroodpad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kuchyní, jídelen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stravoven 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obecního</a:t>
                      </a:r>
                      <a:r>
                        <a:rPr dirty="0" sz="7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6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odpad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 údržby obecní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51" name="object 251"/>
          <p:cNvSpPr/>
          <p:nvPr/>
        </p:nvSpPr>
        <p:spPr>
          <a:xfrm>
            <a:off x="683444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6834441" y="10000234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54" name="object 254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255" name="object 25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44537"/>
            <a:ext cx="7086600" cy="8156575"/>
          </a:xfrm>
          <a:custGeom>
            <a:avLst/>
            <a:gdLst/>
            <a:ahLst/>
            <a:cxnLst/>
            <a:rect l="l" t="t" r="r" b="b"/>
            <a:pathLst>
              <a:path w="7086600" h="815657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8110842"/>
                </a:lnTo>
                <a:lnTo>
                  <a:pt x="3593" y="8128637"/>
                </a:lnTo>
                <a:lnTo>
                  <a:pt x="13392" y="8143170"/>
                </a:lnTo>
                <a:lnTo>
                  <a:pt x="27924" y="8152968"/>
                </a:lnTo>
                <a:lnTo>
                  <a:pt x="45720" y="8156562"/>
                </a:lnTo>
                <a:lnTo>
                  <a:pt x="7040880" y="8156562"/>
                </a:lnTo>
                <a:lnTo>
                  <a:pt x="7058675" y="8152968"/>
                </a:lnTo>
                <a:lnTo>
                  <a:pt x="7073207" y="8143170"/>
                </a:lnTo>
                <a:lnTo>
                  <a:pt x="7083006" y="8128637"/>
                </a:lnTo>
                <a:lnTo>
                  <a:pt x="7086600" y="811084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44537"/>
            <a:ext cx="7086600" cy="8156575"/>
          </a:xfrm>
          <a:custGeom>
            <a:avLst/>
            <a:gdLst/>
            <a:ahLst/>
            <a:cxnLst/>
            <a:rect l="l" t="t" r="r" b="b"/>
            <a:pathLst>
              <a:path w="7086600" h="8156575">
                <a:moveTo>
                  <a:pt x="0" y="45720"/>
                </a:moveTo>
                <a:lnTo>
                  <a:pt x="0" y="8110842"/>
                </a:lnTo>
                <a:lnTo>
                  <a:pt x="3593" y="8128637"/>
                </a:lnTo>
                <a:lnTo>
                  <a:pt x="13392" y="8143170"/>
                </a:lnTo>
                <a:lnTo>
                  <a:pt x="27924" y="8152968"/>
                </a:lnTo>
                <a:lnTo>
                  <a:pt x="45720" y="8156562"/>
                </a:lnTo>
                <a:lnTo>
                  <a:pt x="7040880" y="8156562"/>
                </a:lnTo>
                <a:lnTo>
                  <a:pt x="7058675" y="8152968"/>
                </a:lnTo>
                <a:lnTo>
                  <a:pt x="7073207" y="8143170"/>
                </a:lnTo>
                <a:lnTo>
                  <a:pt x="7083006" y="8128637"/>
                </a:lnTo>
                <a:lnTo>
                  <a:pt x="7086600" y="8110842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0423" y="721182"/>
            <a:ext cx="409575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8) NÁKLADY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ODPADOVÉ HOSPODÁŘSTVÍ OBCE </a:t>
            </a:r>
            <a:r>
              <a:rPr dirty="0" sz="800" b="1" u="sng">
                <a:latin typeface="Arial"/>
                <a:cs typeface="Arial"/>
              </a:rPr>
              <a:t>(náklady uvádějte včetně</a:t>
            </a:r>
            <a:r>
              <a:rPr dirty="0" sz="800" spc="-90" b="1" u="sng">
                <a:latin typeface="Arial"/>
                <a:cs typeface="Arial"/>
              </a:rPr>
              <a:t> </a:t>
            </a:r>
            <a:r>
              <a:rPr dirty="0" sz="800" b="1" u="sng">
                <a:latin typeface="Arial"/>
                <a:cs typeface="Arial"/>
              </a:rPr>
              <a:t>DPH)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32211" y="1605013"/>
            <a:ext cx="306641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náklady, které obec uhradila v roce 2023 za jednotlivé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služby)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2900" y="909828"/>
            <a:ext cx="6858000" cy="274320"/>
          </a:xfrm>
          <a:custGeom>
            <a:avLst/>
            <a:gdLst/>
            <a:ahLst/>
            <a:cxnLst/>
            <a:rect l="l" t="t" r="r" b="b"/>
            <a:pathLst>
              <a:path w="6858000" h="274319">
                <a:moveTo>
                  <a:pt x="6812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6812280" y="274320"/>
                </a:lnTo>
                <a:lnTo>
                  <a:pt x="6830075" y="270726"/>
                </a:lnTo>
                <a:lnTo>
                  <a:pt x="6844607" y="260927"/>
                </a:lnTo>
                <a:lnTo>
                  <a:pt x="6854406" y="246395"/>
                </a:lnTo>
                <a:lnTo>
                  <a:pt x="6858000" y="228600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926770" y="102781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26764" y="1027810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44438" y="104547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48929" y="10499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933122" y="103415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963282" y="1064323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764807" y="102781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764801" y="1027810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82475" y="104547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786966" y="10499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71159" y="1034158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2900" y="909828"/>
            <a:ext cx="6858000" cy="2743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algn="r" marR="149225">
              <a:lnSpc>
                <a:spcPct val="100000"/>
              </a:lnSpc>
              <a:spcBef>
                <a:spcPts val="160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4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</a:pPr>
            <a:r>
              <a:rPr dirty="0" sz="700" b="1">
                <a:latin typeface="Arial"/>
                <a:cs typeface="Arial"/>
              </a:rPr>
              <a:t>Vznikl obci nárok na odpočet DPH na služby poskytované obcemi autorizovaným obalovým společnostem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provozovatelům kolektivních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systémů?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2900" y="1257300"/>
            <a:ext cx="6858000" cy="274320"/>
          </a:xfrm>
          <a:custGeom>
            <a:avLst/>
            <a:gdLst/>
            <a:ahLst/>
            <a:cxnLst/>
            <a:rect l="l" t="t" r="r" b="b"/>
            <a:pathLst>
              <a:path w="6858000" h="274319">
                <a:moveTo>
                  <a:pt x="68122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28600"/>
                </a:lnTo>
                <a:lnTo>
                  <a:pt x="3593" y="246395"/>
                </a:lnTo>
                <a:lnTo>
                  <a:pt x="13392" y="260927"/>
                </a:lnTo>
                <a:lnTo>
                  <a:pt x="27924" y="270726"/>
                </a:lnTo>
                <a:lnTo>
                  <a:pt x="45720" y="274320"/>
                </a:lnTo>
                <a:lnTo>
                  <a:pt x="6812280" y="274320"/>
                </a:lnTo>
                <a:lnTo>
                  <a:pt x="6830075" y="270726"/>
                </a:lnTo>
                <a:lnTo>
                  <a:pt x="6844607" y="260927"/>
                </a:lnTo>
                <a:lnTo>
                  <a:pt x="6854406" y="246395"/>
                </a:lnTo>
                <a:lnTo>
                  <a:pt x="6858000" y="228600"/>
                </a:lnTo>
                <a:lnTo>
                  <a:pt x="6858000" y="45720"/>
                </a:lnTo>
                <a:lnTo>
                  <a:pt x="6854406" y="27924"/>
                </a:lnTo>
                <a:lnTo>
                  <a:pt x="6844607" y="13392"/>
                </a:lnTo>
                <a:lnTo>
                  <a:pt x="6830075" y="3593"/>
                </a:lnTo>
                <a:lnTo>
                  <a:pt x="6812280" y="0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27672" y="13981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927667" y="13981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945340" y="14158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949831" y="14203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934024" y="14044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964184" y="1434655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54761" y="139814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754755" y="139814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772429" y="141580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776920" y="142030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61113" y="140449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42900" y="1257300"/>
            <a:ext cx="6858000" cy="27432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algn="r" marR="149225">
              <a:lnSpc>
                <a:spcPct val="100000"/>
              </a:lnSpc>
              <a:spcBef>
                <a:spcPts val="12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4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2384">
              <a:lnSpc>
                <a:spcPct val="100000"/>
              </a:lnSpc>
              <a:spcBef>
                <a:spcPts val="215"/>
              </a:spcBef>
            </a:pPr>
            <a:r>
              <a:rPr dirty="0" sz="700" b="1">
                <a:latin typeface="Arial"/>
                <a:cs typeface="Arial"/>
              </a:rPr>
              <a:t>Uplatnila si obec odpočet DPH na služby poskytované obcemi autorizovaným obalovým společnostem </a:t>
            </a:r>
            <a:r>
              <a:rPr dirty="0" sz="700" spc="-5" b="1">
                <a:latin typeface="Arial"/>
                <a:cs typeface="Arial"/>
              </a:rPr>
              <a:t>a </a:t>
            </a:r>
            <a:r>
              <a:rPr dirty="0" sz="700" b="1">
                <a:latin typeface="Arial"/>
                <a:cs typeface="Arial"/>
              </a:rPr>
              <a:t>provozovatelům kolektivních</a:t>
            </a:r>
            <a:r>
              <a:rPr dirty="0" sz="700" spc="-90" b="1">
                <a:latin typeface="Arial"/>
                <a:cs typeface="Arial"/>
              </a:rPr>
              <a:t> </a:t>
            </a:r>
            <a:r>
              <a:rPr dirty="0" sz="700" b="1">
                <a:latin typeface="Arial"/>
                <a:cs typeface="Arial"/>
              </a:rPr>
              <a:t>systémů?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68125" y="50678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868125" y="506784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874475" y="50741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74475" y="507419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68125" y="542446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868125" y="542446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868125" y="57810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868125" y="5781078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313391" y="1711344"/>
          <a:ext cx="6885940" cy="6571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7761"/>
                <a:gridCol w="801725"/>
                <a:gridCol w="801725"/>
                <a:gridCol w="801725"/>
                <a:gridCol w="801725"/>
                <a:gridCol w="801725"/>
              </a:tblGrid>
              <a:tr h="10096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9370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a) Náklady dle druhů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3345" marR="8572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 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prostřednictvím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nádob, pytlů,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individuálních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nádob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odpadkových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košů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26670" marR="19050" indent="-63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     prostřednictvím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sběrných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dvorů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sběrných míst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(tj.  obdoby sběrných  dvorů)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L="86360" marR="7874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ostatní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způsoby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81280" marR="73660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(mobilní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sběry,  kompostárny,  školní sběry,  výkupny...)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celkem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81305" marR="123189" indent="-15113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(včetně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DPH)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3975" marR="463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výše 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uplatněného  odpočtu</a:t>
                      </a:r>
                      <a:r>
                        <a:rPr dirty="0" sz="7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DPH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služby  poskytované  obcemi AOS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 marL="14604" marR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provozovatelům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KS 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využitelné 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(tříděný</a:t>
                      </a:r>
                      <a:r>
                        <a:rPr dirty="0" sz="7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marL="4013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6 537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144 817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151 354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rowSpan="6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1a.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papíru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1b.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plastů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0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1c.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skla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 marR="796925">
                        <a:lnSpc>
                          <a:spcPct val="167100"/>
                        </a:lnSpc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1d.	z toho tříděný sběr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nápojových</a:t>
                      </a:r>
                      <a:r>
                        <a:rPr dirty="0" sz="700" spc="-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kartonů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1e.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kovů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565"/>
                        </a:spcBef>
                        <a:tabLst>
                          <a:tab pos="523875" algn="l"/>
                        </a:tabLst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1f.	z toho tříděný sběr</a:t>
                      </a:r>
                      <a:r>
                        <a:rPr dirty="0" sz="7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dřeva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40 854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40 854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94 950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94 950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6 537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6 537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2 476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2 476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biologicky rozložitelné 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(od</a:t>
                      </a:r>
                      <a:r>
                        <a:rPr dirty="0" sz="70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14 128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14 128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nebezpečné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11 578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11 578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objemné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13 842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13 842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137 670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137 670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stavební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7.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úklid litteringu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ruční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čištění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8">
                <a:tc gridSpan="6">
                  <a:txBody>
                    <a:bodyPr/>
                    <a:lstStyle/>
                    <a:p>
                      <a:pPr marL="204025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ruční čištění litteringu,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8.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úklid litteringu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strojní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čištění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gridSpan="6">
                  <a:txBody>
                    <a:bodyPr/>
                    <a:lstStyle/>
                    <a:p>
                      <a:pPr marL="1995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strojní čištění litteringu,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9. 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černé skládky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(nelegálně odložené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78307">
                <a:tc gridSpan="6">
                  <a:txBody>
                    <a:bodyPr/>
                    <a:lstStyle/>
                    <a:p>
                      <a:pPr marL="203517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700" i="1">
                          <a:latin typeface="Arial"/>
                          <a:cs typeface="Arial"/>
                        </a:rPr>
                        <a:t>obec realizuje úklid černých skládek, </a:t>
                      </a:r>
                      <a:r>
                        <a:rPr dirty="0" sz="700" spc="-5" i="1">
                          <a:latin typeface="Arial"/>
                          <a:cs typeface="Arial"/>
                        </a:rPr>
                        <a:t>ale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s nulovými</a:t>
                      </a:r>
                      <a:r>
                        <a:rPr dirty="0" sz="700" spc="-8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i="1">
                          <a:latin typeface="Arial"/>
                          <a:cs typeface="Arial"/>
                        </a:rPr>
                        <a:t>náklady: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10.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textil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(sběr v režimu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11.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jedlé oleje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tuky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301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12.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gastroodpady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(biologické odpady z kuchyní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občanů)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13.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ostatní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14.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celkové náklady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(1+2+3+4+5+6+7+8+9+10+11+12+13)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328 873</a:t>
                      </a:r>
                      <a:r>
                        <a:rPr dirty="0" sz="7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01244">
                <a:tc gridSpan="6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b) Další specifické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1.   ostatní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provoz sběrného dvora (sběrného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místa)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2.   ostatní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provoz systému tříděného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3.   investiční náklady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systém tříděného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8">
                <a:tc gridSpan="4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4.   odpady vzniklé z údržby veřejné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zeleně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14 128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5.   informování veřejnosti /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propagace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78307">
                <a:tc gridSpan="4"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6.   administrativa odpadového hospodářství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1 210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316547" y="8371332"/>
            <a:ext cx="483870" cy="178435"/>
          </a:xfrm>
          <a:custGeom>
            <a:avLst/>
            <a:gdLst/>
            <a:ahLst/>
            <a:cxnLst/>
            <a:rect l="l" t="t" r="r" b="b"/>
            <a:pathLst>
              <a:path w="483870" h="178434">
                <a:moveTo>
                  <a:pt x="0" y="178308"/>
                </a:moveTo>
                <a:lnTo>
                  <a:pt x="483552" y="178308"/>
                </a:lnTo>
                <a:lnTo>
                  <a:pt x="483552" y="0"/>
                </a:lnTo>
                <a:lnTo>
                  <a:pt x="0" y="0"/>
                </a:lnTo>
                <a:lnTo>
                  <a:pt x="0" y="178308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16547" y="8371332"/>
            <a:ext cx="483870" cy="178435"/>
          </a:xfrm>
          <a:custGeom>
            <a:avLst/>
            <a:gdLst/>
            <a:ahLst/>
            <a:cxnLst/>
            <a:rect l="l" t="t" r="r" b="b"/>
            <a:pathLst>
              <a:path w="483870" h="178434">
                <a:moveTo>
                  <a:pt x="0" y="178308"/>
                </a:moveTo>
                <a:lnTo>
                  <a:pt x="483552" y="178308"/>
                </a:lnTo>
                <a:lnTo>
                  <a:pt x="483552" y="0"/>
                </a:lnTo>
                <a:lnTo>
                  <a:pt x="0" y="0"/>
                </a:lnTo>
                <a:lnTo>
                  <a:pt x="0" y="178308"/>
                </a:lnTo>
                <a:close/>
              </a:path>
            </a:pathLst>
          </a:custGeom>
          <a:ln w="63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901700" y="8353133"/>
            <a:ext cx="618236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19"/>
              </a:lnSpc>
            </a:pPr>
            <a:r>
              <a:rPr dirty="0" sz="700" spc="-5">
                <a:latin typeface="Arial"/>
                <a:cs typeface="Arial"/>
              </a:rPr>
              <a:t>Údaje </a:t>
            </a:r>
            <a:r>
              <a:rPr dirty="0" sz="700">
                <a:latin typeface="Arial"/>
                <a:cs typeface="Arial"/>
              </a:rPr>
              <a:t>uvedené ve žlutě zvýrazněných polích podléhají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auditu.</a:t>
            </a:r>
            <a:endParaRPr sz="700">
              <a:latin typeface="Arial"/>
              <a:cs typeface="Arial"/>
            </a:endParaRPr>
          </a:p>
          <a:p>
            <a:pPr marL="12700" marR="5080">
              <a:lnSpc>
                <a:spcPts val="800"/>
              </a:lnSpc>
              <a:spcBef>
                <a:spcPts val="40"/>
              </a:spcBef>
            </a:pPr>
            <a:r>
              <a:rPr dirty="0" sz="700" i="1">
                <a:latin typeface="Arial"/>
                <a:cs typeface="Arial"/>
              </a:rPr>
              <a:t>(dle článku XIII. Všeobecných obchodních podmínek, jež jsou přílohou číslo </a:t>
            </a:r>
            <a:r>
              <a:rPr dirty="0" sz="700" spc="-5" i="1">
                <a:latin typeface="Arial"/>
                <a:cs typeface="Arial"/>
              </a:rPr>
              <a:t>1 </a:t>
            </a:r>
            <a:r>
              <a:rPr dirty="0" sz="700" i="1">
                <a:latin typeface="Arial"/>
                <a:cs typeface="Arial"/>
              </a:rPr>
              <a:t>Smlouvy </a:t>
            </a:r>
            <a:r>
              <a:rPr dirty="0" sz="700" spc="-5" i="1">
                <a:latin typeface="Arial"/>
                <a:cs typeface="Arial"/>
              </a:rPr>
              <a:t>o </a:t>
            </a:r>
            <a:r>
              <a:rPr dirty="0" sz="700" i="1">
                <a:latin typeface="Arial"/>
                <a:cs typeface="Arial"/>
              </a:rPr>
              <a:t>spolupráci při zajištění zpětného odběru </a:t>
            </a:r>
            <a:r>
              <a:rPr dirty="0" sz="700" spc="-5" i="1">
                <a:latin typeface="Arial"/>
                <a:cs typeface="Arial"/>
              </a:rPr>
              <a:t>a </a:t>
            </a:r>
            <a:r>
              <a:rPr dirty="0" sz="700" i="1">
                <a:latin typeface="Arial"/>
                <a:cs typeface="Arial"/>
              </a:rPr>
              <a:t>zařazení místa</a:t>
            </a:r>
            <a:r>
              <a:rPr dirty="0" sz="700" spc="-8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zpětného  </a:t>
            </a:r>
            <a:r>
              <a:rPr dirty="0" sz="700" i="1">
                <a:latin typeface="Arial"/>
                <a:cs typeface="Arial"/>
              </a:rPr>
              <a:t>odběru </a:t>
            </a:r>
            <a:r>
              <a:rPr dirty="0" sz="700" spc="-5" i="1">
                <a:latin typeface="Arial"/>
                <a:cs typeface="Arial"/>
              </a:rPr>
              <a:t>do </a:t>
            </a:r>
            <a:r>
              <a:rPr dirty="0" sz="700" i="1">
                <a:latin typeface="Arial"/>
                <a:cs typeface="Arial"/>
              </a:rPr>
              <a:t>obecního systému odpadového</a:t>
            </a:r>
            <a:r>
              <a:rPr dirty="0" sz="700" spc="-90" i="1">
                <a:latin typeface="Arial"/>
                <a:cs typeface="Arial"/>
              </a:rPr>
              <a:t> </a:t>
            </a:r>
            <a:r>
              <a:rPr dirty="0" sz="700" i="1">
                <a:latin typeface="Arial"/>
                <a:cs typeface="Arial"/>
              </a:rPr>
              <a:t>hospodářství)</a:t>
            </a:r>
            <a:endParaRPr sz="700">
              <a:latin typeface="Arial"/>
              <a:cs typeface="Arial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5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85800"/>
            <a:ext cx="7076440" cy="3086100"/>
          </a:xfrm>
          <a:custGeom>
            <a:avLst/>
            <a:gdLst/>
            <a:ahLst/>
            <a:cxnLst/>
            <a:rect l="l" t="t" r="r" b="b"/>
            <a:pathLst>
              <a:path w="7076440" h="308610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040380"/>
                </a:lnTo>
                <a:lnTo>
                  <a:pt x="3593" y="3058175"/>
                </a:lnTo>
                <a:lnTo>
                  <a:pt x="13392" y="3072707"/>
                </a:lnTo>
                <a:lnTo>
                  <a:pt x="27924" y="3082506"/>
                </a:lnTo>
                <a:lnTo>
                  <a:pt x="45720" y="3086100"/>
                </a:lnTo>
                <a:lnTo>
                  <a:pt x="7030656" y="3086100"/>
                </a:lnTo>
                <a:lnTo>
                  <a:pt x="7048451" y="3082506"/>
                </a:lnTo>
                <a:lnTo>
                  <a:pt x="7062984" y="3072707"/>
                </a:lnTo>
                <a:lnTo>
                  <a:pt x="7072783" y="3058175"/>
                </a:lnTo>
                <a:lnTo>
                  <a:pt x="7076376" y="30403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85800"/>
            <a:ext cx="7076440" cy="3086100"/>
          </a:xfrm>
          <a:custGeom>
            <a:avLst/>
            <a:gdLst/>
            <a:ahLst/>
            <a:cxnLst/>
            <a:rect l="l" t="t" r="r" b="b"/>
            <a:pathLst>
              <a:path w="7076440" h="3086100">
                <a:moveTo>
                  <a:pt x="0" y="45720"/>
                </a:moveTo>
                <a:lnTo>
                  <a:pt x="0" y="3040380"/>
                </a:lnTo>
                <a:lnTo>
                  <a:pt x="3593" y="3058175"/>
                </a:lnTo>
                <a:lnTo>
                  <a:pt x="13392" y="3072707"/>
                </a:lnTo>
                <a:lnTo>
                  <a:pt x="27924" y="3082506"/>
                </a:lnTo>
                <a:lnTo>
                  <a:pt x="45720" y="3086100"/>
                </a:lnTo>
                <a:lnTo>
                  <a:pt x="7030656" y="3086100"/>
                </a:lnTo>
                <a:lnTo>
                  <a:pt x="7048451" y="3082506"/>
                </a:lnTo>
                <a:lnTo>
                  <a:pt x="7062984" y="3072707"/>
                </a:lnTo>
                <a:lnTo>
                  <a:pt x="7072783" y="3058175"/>
                </a:lnTo>
                <a:lnTo>
                  <a:pt x="7076376" y="304038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200" y="750265"/>
            <a:ext cx="436118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9) ZPŮSOB </a:t>
            </a:r>
            <a:r>
              <a:rPr dirty="0" sz="800" spc="-5" b="1">
                <a:latin typeface="Arial"/>
                <a:cs typeface="Arial"/>
              </a:rPr>
              <a:t>ÚHRADY </a:t>
            </a:r>
            <a:r>
              <a:rPr dirty="0" sz="800" b="1">
                <a:latin typeface="Arial"/>
                <a:cs typeface="Arial"/>
              </a:rPr>
              <a:t>ZA SLUŽBY V ODPADOVÉM HOSPODÁŘSTVÍ (obec - svozová</a:t>
            </a:r>
            <a:r>
              <a:rPr dirty="0" sz="800" spc="-7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firma)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7325" y="817816"/>
            <a:ext cx="2359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jednotlivým způsobům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úhrady)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33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633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69719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69719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495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4495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51302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51302" y="126015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2653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62653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0811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40811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8970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89702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7128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71285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7528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52869" y="12538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0633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633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495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4495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2653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2653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0811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40811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8970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189702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97128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971285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528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52869" y="14366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633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0633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4495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4495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62653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2653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32885" y="16259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32885" y="16259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0811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0811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8970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89702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7128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971285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7528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752869" y="16195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0633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0633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4495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84495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62653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2653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40811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40811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8970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89702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97128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971285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7528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752869" y="19853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0633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0633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4495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84495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2653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2653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40811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40811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18970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189702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97128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971285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7528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52869" y="21682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0633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0633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84495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84495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62653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62653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40811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0811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18970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89702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97128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971285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7528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52869" y="23510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0633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0633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84495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84495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62653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2653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0811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0811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18970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189702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97128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971285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7528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752869" y="253396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759219" y="25403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759219" y="2540317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0633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0633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84495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84495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62653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62653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40811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40811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18970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189702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97128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71285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7528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752869" y="271684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633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0633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84495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84495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62653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62653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40811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40811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18970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189702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97128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971285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7528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752869" y="289972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0633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0633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84495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84495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62653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62653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40811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40811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18970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189702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97128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971285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67528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752869" y="308260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06336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06336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844952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844952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626535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3626535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440811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440811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189702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189702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971285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971285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75286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6752869" y="3265487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72" name="object 172"/>
          <p:cNvGraphicFramePr>
            <a:graphicFrameLocks noGrp="1"/>
          </p:cNvGraphicFramePr>
          <p:nvPr/>
        </p:nvGraphicFramePr>
        <p:xfrm>
          <a:off x="312489" y="911244"/>
          <a:ext cx="6898640" cy="269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7751"/>
                <a:gridCol w="781583"/>
                <a:gridCol w="781583"/>
                <a:gridCol w="781583"/>
                <a:gridCol w="781583"/>
                <a:gridCol w="781583"/>
                <a:gridCol w="781583"/>
                <a:gridCol w="781583"/>
              </a:tblGrid>
              <a:tr h="311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způsob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dřevo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38735" indent="187325">
                        <a:lnSpc>
                          <a:spcPts val="800"/>
                        </a:lnSpc>
                        <a:spcBef>
                          <a:spcPts val="384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8894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nádobu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/ výsyp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nádoby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obsloužený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objem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svezené množství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ano, uveďte částku za 1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tunu: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1 208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obyvatele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 ujeté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kilometry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manipulaci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paušální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částka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zdarma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prodané množství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cena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zahrnuta v platbě za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jiný způsob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jiný způsob, napište, o jaký způsob platby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3" name="object 173"/>
          <p:cNvSpPr/>
          <p:nvPr/>
        </p:nvSpPr>
        <p:spPr>
          <a:xfrm>
            <a:off x="238823" y="4000500"/>
            <a:ext cx="7086600" cy="1714500"/>
          </a:xfrm>
          <a:custGeom>
            <a:avLst/>
            <a:gdLst/>
            <a:ahLst/>
            <a:cxnLst/>
            <a:rect l="l" t="t" r="r" b="b"/>
            <a:pathLst>
              <a:path w="7086600" h="17145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68780"/>
                </a:lnTo>
                <a:lnTo>
                  <a:pt x="3593" y="1686575"/>
                </a:lnTo>
                <a:lnTo>
                  <a:pt x="13392" y="1701107"/>
                </a:lnTo>
                <a:lnTo>
                  <a:pt x="27924" y="1710906"/>
                </a:lnTo>
                <a:lnTo>
                  <a:pt x="45720" y="1714500"/>
                </a:lnTo>
                <a:lnTo>
                  <a:pt x="7040880" y="1714500"/>
                </a:lnTo>
                <a:lnTo>
                  <a:pt x="7058675" y="1710906"/>
                </a:lnTo>
                <a:lnTo>
                  <a:pt x="7073207" y="1701107"/>
                </a:lnTo>
                <a:lnTo>
                  <a:pt x="7083006" y="1686575"/>
                </a:lnTo>
                <a:lnTo>
                  <a:pt x="7086600" y="1668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38823" y="4000500"/>
            <a:ext cx="7086600" cy="1714500"/>
          </a:xfrm>
          <a:custGeom>
            <a:avLst/>
            <a:gdLst/>
            <a:ahLst/>
            <a:cxnLst/>
            <a:rect l="l" t="t" r="r" b="b"/>
            <a:pathLst>
              <a:path w="7086600" h="1714500">
                <a:moveTo>
                  <a:pt x="0" y="45720"/>
                </a:moveTo>
                <a:lnTo>
                  <a:pt x="0" y="1668780"/>
                </a:lnTo>
                <a:lnTo>
                  <a:pt x="3593" y="1686575"/>
                </a:lnTo>
                <a:lnTo>
                  <a:pt x="13392" y="1701107"/>
                </a:lnTo>
                <a:lnTo>
                  <a:pt x="27924" y="1710906"/>
                </a:lnTo>
                <a:lnTo>
                  <a:pt x="45720" y="1714500"/>
                </a:lnTo>
                <a:lnTo>
                  <a:pt x="7040880" y="1714500"/>
                </a:lnTo>
                <a:lnTo>
                  <a:pt x="7058675" y="1710906"/>
                </a:lnTo>
                <a:lnTo>
                  <a:pt x="7073207" y="1701107"/>
                </a:lnTo>
                <a:lnTo>
                  <a:pt x="7083006" y="1686575"/>
                </a:lnTo>
                <a:lnTo>
                  <a:pt x="7086600" y="16687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5109387" y="4132516"/>
            <a:ext cx="2105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celkové příjmy obce v roce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2023)</a:t>
            </a:r>
            <a:endParaRPr sz="6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40423" y="4040454"/>
            <a:ext cx="307403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10) PŘÍJMY OBCE V OBLASTI ODPADOVÉHO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HOSPODÁŘSTVÍ</a:t>
            </a:r>
            <a:endParaRPr sz="8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30200" y="5528500"/>
            <a:ext cx="209677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do příjmů nezahrnujte příjmy od společnosti EKO-KOM,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a.s.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78" name="object 178"/>
          <p:cNvGraphicFramePr>
            <a:graphicFrameLocks noGrp="1"/>
          </p:cNvGraphicFramePr>
          <p:nvPr/>
        </p:nvGraphicFramePr>
        <p:xfrm>
          <a:off x="340429" y="4225944"/>
          <a:ext cx="6867525" cy="1286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11304"/>
                <a:gridCol w="1446695"/>
              </a:tblGrid>
              <a:tr h="1828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položka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příjmy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 Kč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celkem)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z poplatků za komunální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 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všech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poplatníků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107 200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z úhrad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původců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zapojených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do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odpadového systému obce (právnické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nebo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podnikající fyzické</a:t>
                      </a:r>
                      <a:r>
                        <a:rPr dirty="0" sz="7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osoby)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výnosy z prodeje druhotných surovin (včetně sběru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textilu)*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platby za zpětný odběr elektrozařízení (od kolektivních systémů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celkem)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příjmy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ostatních obcí (např. za sdílení sběrného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dvora)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výnos ze skládkovacího poplatku (pokud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obec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příjemcem)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9" name="object 179"/>
          <p:cNvSpPr/>
          <p:nvPr/>
        </p:nvSpPr>
        <p:spPr>
          <a:xfrm>
            <a:off x="238823" y="5829338"/>
            <a:ext cx="7086600" cy="3429000"/>
          </a:xfrm>
          <a:custGeom>
            <a:avLst/>
            <a:gdLst/>
            <a:ahLst/>
            <a:cxnLst/>
            <a:rect l="l" t="t" r="r" b="b"/>
            <a:pathLst>
              <a:path w="7086600" h="342900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383280"/>
                </a:lnTo>
                <a:lnTo>
                  <a:pt x="3593" y="3401075"/>
                </a:lnTo>
                <a:lnTo>
                  <a:pt x="13392" y="3415607"/>
                </a:lnTo>
                <a:lnTo>
                  <a:pt x="27924" y="3425406"/>
                </a:lnTo>
                <a:lnTo>
                  <a:pt x="45720" y="3429000"/>
                </a:lnTo>
                <a:lnTo>
                  <a:pt x="7040880" y="3429000"/>
                </a:lnTo>
                <a:lnTo>
                  <a:pt x="7058675" y="3425406"/>
                </a:lnTo>
                <a:lnTo>
                  <a:pt x="7073207" y="3415607"/>
                </a:lnTo>
                <a:lnTo>
                  <a:pt x="7083006" y="3401075"/>
                </a:lnTo>
                <a:lnTo>
                  <a:pt x="7086600" y="33832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238823" y="5829338"/>
            <a:ext cx="7086600" cy="3429000"/>
          </a:xfrm>
          <a:custGeom>
            <a:avLst/>
            <a:gdLst/>
            <a:ahLst/>
            <a:cxnLst/>
            <a:rect l="l" t="t" r="r" b="b"/>
            <a:pathLst>
              <a:path w="7086600" h="3429000">
                <a:moveTo>
                  <a:pt x="0" y="45720"/>
                </a:moveTo>
                <a:lnTo>
                  <a:pt x="0" y="3383280"/>
                </a:lnTo>
                <a:lnTo>
                  <a:pt x="3593" y="3401075"/>
                </a:lnTo>
                <a:lnTo>
                  <a:pt x="13392" y="3415607"/>
                </a:lnTo>
                <a:lnTo>
                  <a:pt x="27924" y="3425406"/>
                </a:lnTo>
                <a:lnTo>
                  <a:pt x="45720" y="3429000"/>
                </a:lnTo>
                <a:lnTo>
                  <a:pt x="7040880" y="3429000"/>
                </a:lnTo>
                <a:lnTo>
                  <a:pt x="7058675" y="3425406"/>
                </a:lnTo>
                <a:lnTo>
                  <a:pt x="7073207" y="3415607"/>
                </a:lnTo>
                <a:lnTo>
                  <a:pt x="7083006" y="3401075"/>
                </a:lnTo>
                <a:lnTo>
                  <a:pt x="7086600" y="338328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 txBox="1"/>
          <p:nvPr/>
        </p:nvSpPr>
        <p:spPr>
          <a:xfrm>
            <a:off x="349923" y="5887580"/>
            <a:ext cx="3644265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11) VÝŠE POPLATKŮ OD OBČANŮ ZA KOMUNÁLNÍ ODPAD (obec -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občan)</a:t>
            </a:r>
            <a:endParaRPr sz="80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360911" y="5975883"/>
            <a:ext cx="187198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výši poplatků v roce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2023)</a:t>
            </a:r>
            <a:endParaRPr sz="60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390681" y="630220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390676" y="63022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08350" y="631987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412841" y="63243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397034" y="630855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4427194" y="633872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853800" y="630220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853794" y="63022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4871468" y="631987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875959" y="63243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860152" y="630855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10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390681" y="681612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390676" y="68161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408350" y="68337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412841" y="683829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397034" y="68224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4853787" y="681612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4853781" y="68161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4871455" y="68337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875946" y="683829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860140" y="68224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890299" y="685264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4390681" y="704472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4390676" y="70447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4408350" y="70623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4412841" y="706689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397034" y="70510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4427194" y="7081240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4853787" y="7044728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853781" y="704472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4871455" y="70623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4875946" y="706689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4860140" y="70510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4390681" y="743791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4390676" y="743791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408350" y="745558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4412841" y="746008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4397034" y="74442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867618" y="743791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867612" y="743791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885286" y="7455582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889777" y="746008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873970" y="744426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04130" y="747443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390681" y="76694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390676" y="76694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408350" y="76871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412841" y="76916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397034" y="76758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4867618" y="76694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4867612" y="76694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4885286" y="76871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4889777" y="76916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4873970" y="76758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4904130" y="770600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4390681" y="78980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4390676" y="78980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4408350" y="79157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4412841" y="79202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4397034" y="79044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4867618" y="78980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4867612" y="78980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885286" y="79157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4889777" y="79202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4873970" y="79044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4904130" y="793460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4390681" y="81266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4390676" y="81266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4408350" y="81443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4412841" y="81488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4397034" y="81330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867618" y="8126691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4867612" y="8126691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885286" y="8144354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4889777" y="814885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4873970" y="8133039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4904130" y="8163204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4390681" y="851988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390676" y="851988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4408350" y="853754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4412841" y="854204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4397034" y="852623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4867618" y="8519883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4867612" y="851988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4885286" y="8537547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4889777" y="854204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7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7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4873970" y="852623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4904130" y="855639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271" name="object 271"/>
          <p:cNvGraphicFramePr>
            <a:graphicFrameLocks noGrp="1"/>
          </p:cNvGraphicFramePr>
          <p:nvPr/>
        </p:nvGraphicFramePr>
        <p:xfrm>
          <a:off x="339744" y="6077642"/>
          <a:ext cx="6873240" cy="3020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8488"/>
                <a:gridCol w="502989"/>
                <a:gridCol w="315817"/>
                <a:gridCol w="509104"/>
                <a:gridCol w="509104"/>
                <a:gridCol w="509104"/>
                <a:gridCol w="509104"/>
              </a:tblGrid>
              <a:tr h="173736">
                <a:tc gridSpan="3">
                  <a:txBody>
                    <a:bodyPr/>
                    <a:lstStyle/>
                    <a:p>
                      <a:pPr algn="ctr" marR="8108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platby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5899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700" spc="-5" b="1">
                          <a:latin typeface="Arial"/>
                          <a:cs typeface="Arial"/>
                        </a:rPr>
                        <a:t>výše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poplatku </a:t>
                      </a:r>
                      <a:r>
                        <a:rPr dirty="0" sz="7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7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15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Poplatek za obecní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systém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odpadového</a:t>
                      </a:r>
                      <a:r>
                        <a:rPr dirty="0" sz="8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hospodářství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3685" indent="-40005">
                        <a:lnSpc>
                          <a:spcPts val="81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výše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273685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Kč/osobu: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743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400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2346">
                <a:tc gridSpan="7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Poplatníkem je fyzická osoba přihlášená v obci nebo vlastník nemovité věci zahrnující byt, rodinný dům nebo stavbu pro rodinnou rekreaci, ve které není přihlášená žádná fyzická osoba a která</a:t>
                      </a:r>
                      <a:r>
                        <a:rPr dirty="0" sz="600" spc="-1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umístěna na území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obce.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Stanovila obec úlevy z poplatku za obecní systém odpadového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hospodářství?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Stanovila obec osvobození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 za obecní systém odpadového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hospodářství?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591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31571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Poplatek za odkládání komunálního odpadu z nemovité</a:t>
                      </a:r>
                      <a:r>
                        <a:rPr dirty="0" sz="8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věci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1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minimální dílčí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základ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poplatku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sazba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poplatku: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hmotnost 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kilogramech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(kg)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Kč/kg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 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litrech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(l)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litrů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základem dílčího poplatku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kapacita soustřeďovacích prostředků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 nemovitou věc v litrech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(l)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litrů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Kč/l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</a:tr>
              <a:tr h="164592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Obec nezavedla na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svém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území poplatek za komunální</a:t>
                      </a:r>
                      <a:r>
                        <a:rPr dirty="0" sz="8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odpad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Ano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286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gridSpan="4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4592">
                <a:tc gridSpan="7"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 gridSpan="5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800" b="1">
                          <a:latin typeface="Arial"/>
                          <a:cs typeface="Arial"/>
                        </a:rPr>
                        <a:t>Kolik procent plátců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roce </a:t>
                      </a:r>
                      <a:r>
                        <a:rPr dirty="0" sz="800" spc="-5" b="1">
                          <a:latin typeface="Arial"/>
                          <a:cs typeface="Arial"/>
                        </a:rPr>
                        <a:t>2023 </a:t>
                      </a:r>
                      <a:r>
                        <a:rPr dirty="0" sz="800" b="1">
                          <a:latin typeface="Arial"/>
                          <a:cs typeface="Arial"/>
                        </a:rPr>
                        <a:t>poplatky nezaplatilo?</a:t>
                      </a:r>
                      <a:r>
                        <a:rPr dirty="0" sz="800" spc="-1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(pokud nemáte k dispozici přesné údaje, určete kvalifikovaným odhadem)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%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72" name="object 27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273" name="object 273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274" name="object 27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6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59015"/>
            <a:ext cx="7076440" cy="2377440"/>
          </a:xfrm>
          <a:custGeom>
            <a:avLst/>
            <a:gdLst/>
            <a:ahLst/>
            <a:cxnLst/>
            <a:rect l="l" t="t" r="r" b="b"/>
            <a:pathLst>
              <a:path w="7076440" h="237744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331720"/>
                </a:lnTo>
                <a:lnTo>
                  <a:pt x="3593" y="2349515"/>
                </a:lnTo>
                <a:lnTo>
                  <a:pt x="13392" y="2364047"/>
                </a:lnTo>
                <a:lnTo>
                  <a:pt x="27924" y="2373846"/>
                </a:lnTo>
                <a:lnTo>
                  <a:pt x="45720" y="2377440"/>
                </a:lnTo>
                <a:lnTo>
                  <a:pt x="7030656" y="2377440"/>
                </a:lnTo>
                <a:lnTo>
                  <a:pt x="7048451" y="2373846"/>
                </a:lnTo>
                <a:lnTo>
                  <a:pt x="7062984" y="2364047"/>
                </a:lnTo>
                <a:lnTo>
                  <a:pt x="7072783" y="2349515"/>
                </a:lnTo>
                <a:lnTo>
                  <a:pt x="7076376" y="233172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59015"/>
            <a:ext cx="7076440" cy="2377440"/>
          </a:xfrm>
          <a:custGeom>
            <a:avLst/>
            <a:gdLst/>
            <a:ahLst/>
            <a:cxnLst/>
            <a:rect l="l" t="t" r="r" b="b"/>
            <a:pathLst>
              <a:path w="7076440" h="2377440">
                <a:moveTo>
                  <a:pt x="0" y="45720"/>
                </a:moveTo>
                <a:lnTo>
                  <a:pt x="0" y="2331720"/>
                </a:lnTo>
                <a:lnTo>
                  <a:pt x="3593" y="2349515"/>
                </a:lnTo>
                <a:lnTo>
                  <a:pt x="13392" y="2364047"/>
                </a:lnTo>
                <a:lnTo>
                  <a:pt x="27924" y="2373846"/>
                </a:lnTo>
                <a:lnTo>
                  <a:pt x="45720" y="2377440"/>
                </a:lnTo>
                <a:lnTo>
                  <a:pt x="7030656" y="2377440"/>
                </a:lnTo>
                <a:lnTo>
                  <a:pt x="7048451" y="2373846"/>
                </a:lnTo>
                <a:lnTo>
                  <a:pt x="7062984" y="2364047"/>
                </a:lnTo>
                <a:lnTo>
                  <a:pt x="7072783" y="2349515"/>
                </a:lnTo>
                <a:lnTo>
                  <a:pt x="7076376" y="233172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1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0200" y="750265"/>
            <a:ext cx="3751579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12) MOTIVACE OBYVATEL KE ZVYŠOVÁNÍ MNOŽSTVÍ TŘÍDĚNÉHO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ODPADU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402" y="795604"/>
            <a:ext cx="27400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motivačním systémům zavedeným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29350" y="11252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29350" y="11252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229350" y="13081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229350" y="13081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29350" y="14909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229350" y="14909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229350" y="16738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29350" y="16738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29350" y="18567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29350" y="18567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229350" y="20396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29350" y="20396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35700" y="20459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35700" y="20459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9350" y="22225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29350" y="22225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29350" y="24053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29350" y="24053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26066" y="911244"/>
          <a:ext cx="6887209" cy="201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302"/>
                <a:gridCol w="1813217"/>
              </a:tblGrid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 motivačního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systému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snížení produkce SKO (úleva z poplatku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třídění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(úleva z poplatku, přímá platba,</a:t>
                      </a:r>
                      <a:r>
                        <a:rPr dirty="0" sz="7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finanční odměna pro jednotlivé obyvatele za nošení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 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sběrný dvůr (úleva z poplatku</a:t>
                      </a:r>
                      <a:r>
                        <a:rPr dirty="0" sz="7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nezvyšování/snižování poplatku pro všechny obyvatele při vysoké úrovni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třídění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materiální odměna pro obyvatele (pytle, nádoby, tašky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třídění...)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motivace prostřednictvím pochvaly, informačních materiálů, článků v tisku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atp.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jiná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forma motivace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žádná forma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motivace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jiná forma motivace, napište stručně, o jakou formu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238823" y="3272866"/>
            <a:ext cx="7076440" cy="2560320"/>
          </a:xfrm>
          <a:custGeom>
            <a:avLst/>
            <a:gdLst/>
            <a:ahLst/>
            <a:cxnLst/>
            <a:rect l="l" t="t" r="r" b="b"/>
            <a:pathLst>
              <a:path w="7076440" h="2560320">
                <a:moveTo>
                  <a:pt x="7030656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30656" y="2560320"/>
                </a:lnTo>
                <a:lnTo>
                  <a:pt x="7048451" y="2556726"/>
                </a:lnTo>
                <a:lnTo>
                  <a:pt x="7062984" y="2546927"/>
                </a:lnTo>
                <a:lnTo>
                  <a:pt x="7072783" y="2532395"/>
                </a:lnTo>
                <a:lnTo>
                  <a:pt x="7076376" y="251460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38823" y="3272866"/>
            <a:ext cx="7076440" cy="2560320"/>
          </a:xfrm>
          <a:custGeom>
            <a:avLst/>
            <a:gdLst/>
            <a:ahLst/>
            <a:cxnLst/>
            <a:rect l="l" t="t" r="r" b="b"/>
            <a:pathLst>
              <a:path w="7076440" h="2560320">
                <a:moveTo>
                  <a:pt x="0" y="45720"/>
                </a:moveTo>
                <a:lnTo>
                  <a:pt x="0" y="2514600"/>
                </a:lnTo>
                <a:lnTo>
                  <a:pt x="3593" y="2532395"/>
                </a:lnTo>
                <a:lnTo>
                  <a:pt x="13392" y="2546927"/>
                </a:lnTo>
                <a:lnTo>
                  <a:pt x="27924" y="2556726"/>
                </a:lnTo>
                <a:lnTo>
                  <a:pt x="45720" y="2560320"/>
                </a:lnTo>
                <a:lnTo>
                  <a:pt x="7030656" y="2560320"/>
                </a:lnTo>
                <a:lnTo>
                  <a:pt x="7048451" y="2556726"/>
                </a:lnTo>
                <a:lnTo>
                  <a:pt x="7062984" y="2546927"/>
                </a:lnTo>
                <a:lnTo>
                  <a:pt x="7072783" y="2532395"/>
                </a:lnTo>
                <a:lnTo>
                  <a:pt x="7076376" y="2514600"/>
                </a:lnTo>
                <a:lnTo>
                  <a:pt x="7076376" y="45720"/>
                </a:lnTo>
                <a:lnTo>
                  <a:pt x="7072783" y="27924"/>
                </a:lnTo>
                <a:lnTo>
                  <a:pt x="7062984" y="13392"/>
                </a:lnTo>
                <a:lnTo>
                  <a:pt x="7048451" y="3593"/>
                </a:lnTo>
                <a:lnTo>
                  <a:pt x="7030656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30200" y="3379165"/>
            <a:ext cx="324866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13) AKTIVITY V OBCI V OBLASTI PŘEDCHÁZENÍ VZNIKU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65154" y="3427742"/>
            <a:ext cx="276098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prevenčním aktivitám realizovaným v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obci)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229362" y="3754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29362" y="37541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35712" y="3760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235712" y="376047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229362" y="3937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29362" y="393700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229362" y="4119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229362" y="411988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235712" y="4126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235712" y="4126230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229362" y="4302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229362" y="430276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229362" y="4485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229362" y="448564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229362" y="46685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229362" y="466852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229362" y="485775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29362" y="4857750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229362" y="50469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29362" y="5046992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229362" y="522987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229362" y="5229873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326066" y="3540144"/>
          <a:ext cx="6887209" cy="221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315"/>
                <a:gridCol w="1813217"/>
              </a:tblGrid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typ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aktivity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domácí / komunitní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kompostování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opatření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úřadech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institucích zřizovaných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informační aktivity pro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občany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výměnné bazary, burzy (např.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SWAP)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bezobalové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prodejny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sběr textilu v režimu prevence,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charita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59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organizace možnosti znovuvyužití věcí (např. aktivity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sběrném dvoře, tzv. re-use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centra)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aktivity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žádné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aktivity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 gridSpan="2"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jiné aktivity, napište stručně, o jaké aktivity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6" name="object 56"/>
          <p:cNvSpPr/>
          <p:nvPr/>
        </p:nvSpPr>
        <p:spPr>
          <a:xfrm>
            <a:off x="238823" y="6057900"/>
            <a:ext cx="7086600" cy="1243965"/>
          </a:xfrm>
          <a:custGeom>
            <a:avLst/>
            <a:gdLst/>
            <a:ahLst/>
            <a:cxnLst/>
            <a:rect l="l" t="t" r="r" b="b"/>
            <a:pathLst>
              <a:path w="7086600" h="1243965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197864"/>
                </a:lnTo>
                <a:lnTo>
                  <a:pt x="3593" y="1215659"/>
                </a:lnTo>
                <a:lnTo>
                  <a:pt x="13392" y="1230191"/>
                </a:lnTo>
                <a:lnTo>
                  <a:pt x="27924" y="1239990"/>
                </a:lnTo>
                <a:lnTo>
                  <a:pt x="45720" y="1243584"/>
                </a:lnTo>
                <a:lnTo>
                  <a:pt x="7040880" y="1243584"/>
                </a:lnTo>
                <a:lnTo>
                  <a:pt x="7058675" y="1239990"/>
                </a:lnTo>
                <a:lnTo>
                  <a:pt x="7073207" y="1230191"/>
                </a:lnTo>
                <a:lnTo>
                  <a:pt x="7083006" y="1215659"/>
                </a:lnTo>
                <a:lnTo>
                  <a:pt x="7086600" y="1197864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38823" y="6057900"/>
            <a:ext cx="7086600" cy="1243965"/>
          </a:xfrm>
          <a:custGeom>
            <a:avLst/>
            <a:gdLst/>
            <a:ahLst/>
            <a:cxnLst/>
            <a:rect l="l" t="t" r="r" b="b"/>
            <a:pathLst>
              <a:path w="7086600" h="1243965">
                <a:moveTo>
                  <a:pt x="0" y="45720"/>
                </a:moveTo>
                <a:lnTo>
                  <a:pt x="0" y="1197864"/>
                </a:lnTo>
                <a:lnTo>
                  <a:pt x="3593" y="1215659"/>
                </a:lnTo>
                <a:lnTo>
                  <a:pt x="13392" y="1230191"/>
                </a:lnTo>
                <a:lnTo>
                  <a:pt x="27924" y="1239990"/>
                </a:lnTo>
                <a:lnTo>
                  <a:pt x="45720" y="1243584"/>
                </a:lnTo>
                <a:lnTo>
                  <a:pt x="7040880" y="1243584"/>
                </a:lnTo>
                <a:lnTo>
                  <a:pt x="7058675" y="1239990"/>
                </a:lnTo>
                <a:lnTo>
                  <a:pt x="7073207" y="1230191"/>
                </a:lnTo>
                <a:lnTo>
                  <a:pt x="7083006" y="1215659"/>
                </a:lnTo>
                <a:lnTo>
                  <a:pt x="7086600" y="1197864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30200" y="6145225"/>
            <a:ext cx="68865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819"/>
              </a:lnSpc>
            </a:pPr>
            <a:r>
              <a:rPr dirty="0" sz="800" b="1">
                <a:latin typeface="Arial"/>
                <a:cs typeface="Arial"/>
              </a:rPr>
              <a:t>14) MNOŽSTVÍ ODSTRANĚNÝCH NEBO ENERGETICKY VYUŽITÝCH KOMUNÁLNÍCH</a:t>
            </a:r>
            <a:r>
              <a:rPr dirty="0" sz="800" spc="-10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ODPADŮ</a:t>
            </a:r>
            <a:endParaRPr sz="800">
              <a:latin typeface="Arial"/>
              <a:cs typeface="Arial"/>
            </a:endParaRPr>
          </a:p>
          <a:p>
            <a:pPr marL="4577715">
              <a:lnSpc>
                <a:spcPts val="580"/>
              </a:lnSpc>
            </a:pPr>
            <a:r>
              <a:rPr dirty="0" sz="600" i="1">
                <a:latin typeface="Arial"/>
                <a:cs typeface="Arial"/>
              </a:rPr>
              <a:t>(do tabulky vyplňte ČÍSLEM množství odpadů v tunách za rok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2023)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/>
        </p:nvGraphicFramePr>
        <p:xfrm>
          <a:off x="339744" y="6329064"/>
          <a:ext cx="6867525" cy="851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/>
                <a:gridCol w="1524000"/>
                <a:gridCol w="1524000"/>
              </a:tblGrid>
              <a:tr h="424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služba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22250" marR="214629" indent="247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 směsného KO  (katalogové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číslo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200301)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tunách)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3510" marR="1358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objemného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odpadu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(katalogové číslo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200307)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tunách)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odstranění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skládce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9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37,300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ts val="775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ZEVO (zařízení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energetické využití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odpadu)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600">
                          <a:latin typeface="Arial"/>
                          <a:cs typeface="Arial"/>
                        </a:rPr>
                        <a:t>(Praha - Pražské služby; Brno - SAKO Brno; Liberec - TERMIZO; Plzeň, Chotíkov - Plzeňská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teplárenská)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0" name="object 60"/>
          <p:cNvSpPr/>
          <p:nvPr/>
        </p:nvSpPr>
        <p:spPr>
          <a:xfrm>
            <a:off x="238823" y="7542898"/>
            <a:ext cx="7086600" cy="1696720"/>
          </a:xfrm>
          <a:custGeom>
            <a:avLst/>
            <a:gdLst/>
            <a:ahLst/>
            <a:cxnLst/>
            <a:rect l="l" t="t" r="r" b="b"/>
            <a:pathLst>
              <a:path w="7086600" h="16967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650707"/>
                </a:lnTo>
                <a:lnTo>
                  <a:pt x="3593" y="1668502"/>
                </a:lnTo>
                <a:lnTo>
                  <a:pt x="13392" y="1683035"/>
                </a:lnTo>
                <a:lnTo>
                  <a:pt x="27924" y="1692834"/>
                </a:lnTo>
                <a:lnTo>
                  <a:pt x="45720" y="1696427"/>
                </a:lnTo>
                <a:lnTo>
                  <a:pt x="7040880" y="1696427"/>
                </a:lnTo>
                <a:lnTo>
                  <a:pt x="7058675" y="1692834"/>
                </a:lnTo>
                <a:lnTo>
                  <a:pt x="7073207" y="1683035"/>
                </a:lnTo>
                <a:lnTo>
                  <a:pt x="7083006" y="1668502"/>
                </a:lnTo>
                <a:lnTo>
                  <a:pt x="7086600" y="1650707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38823" y="7542898"/>
            <a:ext cx="7086600" cy="1696720"/>
          </a:xfrm>
          <a:custGeom>
            <a:avLst/>
            <a:gdLst/>
            <a:ahLst/>
            <a:cxnLst/>
            <a:rect l="l" t="t" r="r" b="b"/>
            <a:pathLst>
              <a:path w="7086600" h="1696720">
                <a:moveTo>
                  <a:pt x="0" y="45720"/>
                </a:moveTo>
                <a:lnTo>
                  <a:pt x="0" y="1650707"/>
                </a:lnTo>
                <a:lnTo>
                  <a:pt x="3593" y="1668502"/>
                </a:lnTo>
                <a:lnTo>
                  <a:pt x="13392" y="1683035"/>
                </a:lnTo>
                <a:lnTo>
                  <a:pt x="27924" y="1692834"/>
                </a:lnTo>
                <a:lnTo>
                  <a:pt x="45720" y="1696427"/>
                </a:lnTo>
                <a:lnTo>
                  <a:pt x="7040880" y="1696427"/>
                </a:lnTo>
                <a:lnTo>
                  <a:pt x="7058675" y="1692834"/>
                </a:lnTo>
                <a:lnTo>
                  <a:pt x="7073207" y="1683035"/>
                </a:lnTo>
                <a:lnTo>
                  <a:pt x="7083006" y="1668502"/>
                </a:lnTo>
                <a:lnTo>
                  <a:pt x="7086600" y="1650707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330885" y="7605712"/>
            <a:ext cx="497586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15) CENY ZA ODSTRANĚNÍ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SKLÁDCE NEBO ZA ENERGETICKÉ VYUŽITÍ KOMUNÁLNÍHO</a:t>
            </a:r>
            <a:r>
              <a:rPr dirty="0" sz="800" spc="-9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ODPADU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51741" y="7670330"/>
            <a:ext cx="17621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ceny v Kč za rok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2023)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16287" y="8905837"/>
            <a:ext cx="3625215" cy="242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8900">
              <a:lnSpc>
                <a:spcPts val="600"/>
              </a:lnSpc>
            </a:pPr>
            <a:r>
              <a:rPr dirty="0" sz="600" i="1">
                <a:latin typeface="Arial"/>
                <a:cs typeface="Arial"/>
              </a:rPr>
              <a:t>* skládkovací poplatek za uložení 1 tuny komunálního odpadu na skládku v roce 2023 činil 1000 Kč/t  </a:t>
            </a:r>
            <a:r>
              <a:rPr dirty="0" sz="600" i="1">
                <a:latin typeface="Arial"/>
                <a:cs typeface="Arial"/>
              </a:rPr>
              <a:t>(pokud však obec nepřekročila roční produkci tzv. využitelných odpadů ve výši 180 kg/ob., činil 500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Kč/t)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00"/>
              </a:lnSpc>
            </a:pPr>
            <a:r>
              <a:rPr dirty="0" sz="600" i="1">
                <a:latin typeface="Arial"/>
                <a:cs typeface="Arial"/>
              </a:rPr>
              <a:t>** Praha - Pražské služby; Brno - SAKO Brno; Liberec - TERMIZO; Plzeň, Chotíkov - Plzeňská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teplárenská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65" name="object 65"/>
          <p:cNvGraphicFramePr>
            <a:graphicFrameLocks noGrp="1"/>
          </p:cNvGraphicFramePr>
          <p:nvPr/>
        </p:nvGraphicFramePr>
        <p:xfrm>
          <a:off x="340429" y="7770031"/>
          <a:ext cx="6866255" cy="1080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9949"/>
                <a:gridCol w="1530146"/>
                <a:gridCol w="1516316"/>
              </a:tblGrid>
              <a:tr h="6536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služba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algn="ctr" marL="52705" marR="45085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cena za odstranění nebo energ.  využití směsného</a:t>
                      </a:r>
                      <a:r>
                        <a:rPr dirty="0" sz="7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KO</a:t>
                      </a:r>
                      <a:r>
                        <a:rPr dirty="0" sz="7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(katalogové  číslo 200301) podle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způsobu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(Kč/t vč.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DPH)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7630" marR="8001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cena za odstranění nebo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energ.  využití objemného odpadu  (katalogové číslo</a:t>
                      </a:r>
                      <a:r>
                        <a:rPr dirty="0" sz="7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200307)</a:t>
                      </a:r>
                      <a:r>
                        <a:rPr dirty="0" sz="7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podle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způsobu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(Kč/t vč.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DPH)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odstranění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skládce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jedné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tuny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včetně rekultivačního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skládkovacího poplatku</a:t>
                      </a:r>
                      <a:r>
                        <a:rPr dirty="0" sz="7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 algn="r" marR="527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500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Kč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C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energetické využití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jedné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tuny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odpadu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v ZEVO (zařízení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energetické využití odpadu)</a:t>
                      </a:r>
                      <a:r>
                        <a:rPr dirty="0" sz="7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D6D6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6" name="object 66"/>
          <p:cNvSpPr/>
          <p:nvPr/>
        </p:nvSpPr>
        <p:spPr>
          <a:xfrm>
            <a:off x="342900" y="8917267"/>
            <a:ext cx="2857500" cy="182880"/>
          </a:xfrm>
          <a:custGeom>
            <a:avLst/>
            <a:gdLst/>
            <a:ahLst/>
            <a:cxnLst/>
            <a:rect l="l" t="t" r="r" b="b"/>
            <a:pathLst>
              <a:path w="2857500" h="182879">
                <a:moveTo>
                  <a:pt x="28117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lnTo>
                  <a:pt x="0" y="137159"/>
                </a:lnTo>
                <a:lnTo>
                  <a:pt x="3593" y="154955"/>
                </a:lnTo>
                <a:lnTo>
                  <a:pt x="13392" y="169487"/>
                </a:lnTo>
                <a:lnTo>
                  <a:pt x="27924" y="179286"/>
                </a:lnTo>
                <a:lnTo>
                  <a:pt x="45720" y="182879"/>
                </a:lnTo>
                <a:lnTo>
                  <a:pt x="2811780" y="182879"/>
                </a:lnTo>
                <a:lnTo>
                  <a:pt x="2829575" y="179286"/>
                </a:lnTo>
                <a:lnTo>
                  <a:pt x="2844107" y="169487"/>
                </a:lnTo>
                <a:lnTo>
                  <a:pt x="2853906" y="154955"/>
                </a:lnTo>
                <a:lnTo>
                  <a:pt x="2857500" y="137159"/>
                </a:lnTo>
                <a:lnTo>
                  <a:pt x="2857500" y="45719"/>
                </a:lnTo>
                <a:lnTo>
                  <a:pt x="2853906" y="27924"/>
                </a:lnTo>
                <a:lnTo>
                  <a:pt x="2844107" y="13392"/>
                </a:lnTo>
                <a:lnTo>
                  <a:pt x="2829575" y="3593"/>
                </a:lnTo>
                <a:lnTo>
                  <a:pt x="2811780" y="0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2900" y="8917267"/>
            <a:ext cx="2857500" cy="182880"/>
          </a:xfrm>
          <a:custGeom>
            <a:avLst/>
            <a:gdLst/>
            <a:ahLst/>
            <a:cxnLst/>
            <a:rect l="l" t="t" r="r" b="b"/>
            <a:pathLst>
              <a:path w="2857500" h="182879">
                <a:moveTo>
                  <a:pt x="0" y="45719"/>
                </a:moveTo>
                <a:lnTo>
                  <a:pt x="0" y="137159"/>
                </a:lnTo>
                <a:lnTo>
                  <a:pt x="3593" y="154955"/>
                </a:lnTo>
                <a:lnTo>
                  <a:pt x="13392" y="169487"/>
                </a:lnTo>
                <a:lnTo>
                  <a:pt x="27924" y="179286"/>
                </a:lnTo>
                <a:lnTo>
                  <a:pt x="45720" y="182879"/>
                </a:lnTo>
                <a:lnTo>
                  <a:pt x="2811780" y="182879"/>
                </a:lnTo>
                <a:lnTo>
                  <a:pt x="2829575" y="179286"/>
                </a:lnTo>
                <a:lnTo>
                  <a:pt x="2844107" y="169487"/>
                </a:lnTo>
                <a:lnTo>
                  <a:pt x="2853906" y="154955"/>
                </a:lnTo>
                <a:lnTo>
                  <a:pt x="2857500" y="137159"/>
                </a:lnTo>
                <a:lnTo>
                  <a:pt x="2857500" y="45719"/>
                </a:lnTo>
                <a:lnTo>
                  <a:pt x="2853906" y="27924"/>
                </a:lnTo>
                <a:lnTo>
                  <a:pt x="2844107" y="13392"/>
                </a:lnTo>
                <a:lnTo>
                  <a:pt x="2829575" y="3593"/>
                </a:lnTo>
                <a:lnTo>
                  <a:pt x="28117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1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77405" y="8945562"/>
            <a:ext cx="183261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Má obec na </a:t>
            </a:r>
            <a:r>
              <a:rPr dirty="0" sz="800" spc="-5" b="1">
                <a:latin typeface="Arial"/>
                <a:cs typeface="Arial"/>
              </a:rPr>
              <a:t>svém </a:t>
            </a:r>
            <a:r>
              <a:rPr dirty="0" sz="800" b="1">
                <a:latin typeface="Arial"/>
                <a:cs typeface="Arial"/>
              </a:rPr>
              <a:t>území skládku</a:t>
            </a:r>
            <a:r>
              <a:rPr dirty="0" sz="800" spc="-8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KO?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325179" y="8943809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325174" y="89438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342848" y="896147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347338" y="8965973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31532" y="895015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467597" y="8940978"/>
            <a:ext cx="184150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Ano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768143" y="894661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4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49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4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768137" y="8946615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785811" y="896427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5" h="103504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790301" y="896878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774495" y="895296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2898863" y="8943784"/>
            <a:ext cx="139065" cy="1206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Arial"/>
                <a:cs typeface="Arial"/>
              </a:rPr>
              <a:t>Ne</a:t>
            </a:r>
            <a:endParaRPr sz="7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804655" y="8983129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4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84" name="object 8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25425" y="111125"/>
          <a:ext cx="7096125" cy="463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3429000"/>
                <a:gridCol w="1028700"/>
                <a:gridCol w="1028700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90805">
                        <a:lnSpc>
                          <a:spcPts val="1505"/>
                        </a:lnSpc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DOTAZNÍK ZA ROK</a:t>
                      </a:r>
                      <a:r>
                        <a:rPr dirty="0" sz="14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2023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504825">
                        <a:lnSpc>
                          <a:spcPts val="665"/>
                        </a:lnSpc>
                      </a:pPr>
                      <a:r>
                        <a:rPr dirty="0" sz="600">
                          <a:latin typeface="Arial"/>
                          <a:cs typeface="Arial"/>
                        </a:rPr>
                        <a:t>o nakládání s komunálním odpadem v obci, se zaměřením na tříděný</a:t>
                      </a:r>
                      <a:r>
                        <a:rPr dirty="0" sz="6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>
                          <a:latin typeface="Arial"/>
                          <a:cs typeface="Arial"/>
                        </a:rPr>
                        <a:t>sběr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9080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DOTAZNÍK JE NEZBYTNÉ VYPLNIT </a:t>
                      </a:r>
                      <a:r>
                        <a:rPr dirty="0" sz="600" spc="-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ODESLAT NEJPOZDĚJI DO 28. ÚNORA</a:t>
                      </a:r>
                      <a:r>
                        <a:rPr dirty="0" sz="600" spc="-9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2024*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Tento dotazník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je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26034" marR="18415">
                        <a:lnSpc>
                          <a:spcPct val="156200"/>
                        </a:lnSpc>
                      </a:pPr>
                      <a:r>
                        <a:rPr dirty="0" sz="600" b="1">
                          <a:latin typeface="Arial"/>
                          <a:cs typeface="Arial"/>
                        </a:rPr>
                        <a:t>přílohou č. 3 Smlouvy**  mezi obcí a EKO-KOM,</a:t>
                      </a:r>
                      <a:r>
                        <a:rPr dirty="0" sz="6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b="1">
                          <a:latin typeface="Arial"/>
                          <a:cs typeface="Arial"/>
                        </a:rPr>
                        <a:t>a.s.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685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Strana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8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342900" y="189688"/>
            <a:ext cx="1347046" cy="3064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00800" y="228600"/>
            <a:ext cx="800100" cy="228600"/>
          </a:xfrm>
          <a:custGeom>
            <a:avLst/>
            <a:gdLst/>
            <a:ahLst/>
            <a:cxnLst/>
            <a:rect l="l" t="t" r="r" b="b"/>
            <a:pathLst>
              <a:path w="800100" h="228600">
                <a:moveTo>
                  <a:pt x="7543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182880"/>
                </a:lnTo>
                <a:lnTo>
                  <a:pt x="3593" y="200675"/>
                </a:lnTo>
                <a:lnTo>
                  <a:pt x="13392" y="215207"/>
                </a:lnTo>
                <a:lnTo>
                  <a:pt x="27924" y="225006"/>
                </a:lnTo>
                <a:lnTo>
                  <a:pt x="45720" y="228600"/>
                </a:lnTo>
                <a:lnTo>
                  <a:pt x="754380" y="228600"/>
                </a:lnTo>
                <a:lnTo>
                  <a:pt x="772175" y="225006"/>
                </a:lnTo>
                <a:lnTo>
                  <a:pt x="786707" y="215207"/>
                </a:lnTo>
                <a:lnTo>
                  <a:pt x="796506" y="200675"/>
                </a:lnTo>
                <a:lnTo>
                  <a:pt x="800100" y="182880"/>
                </a:lnTo>
                <a:lnTo>
                  <a:pt x="800100" y="45720"/>
                </a:lnTo>
                <a:lnTo>
                  <a:pt x="796506" y="27924"/>
                </a:lnTo>
                <a:lnTo>
                  <a:pt x="786707" y="13392"/>
                </a:lnTo>
                <a:lnTo>
                  <a:pt x="772175" y="3593"/>
                </a:lnTo>
                <a:lnTo>
                  <a:pt x="7543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25425" y="10401300"/>
            <a:ext cx="7092950" cy="0"/>
          </a:xfrm>
          <a:custGeom>
            <a:avLst/>
            <a:gdLst/>
            <a:ahLst/>
            <a:cxnLst/>
            <a:rect l="l" t="t" r="r" b="b"/>
            <a:pathLst>
              <a:path w="7092950" h="0">
                <a:moveTo>
                  <a:pt x="0" y="0"/>
                </a:moveTo>
                <a:lnTo>
                  <a:pt x="709295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8823" y="640080"/>
            <a:ext cx="7086600" cy="4274820"/>
          </a:xfrm>
          <a:custGeom>
            <a:avLst/>
            <a:gdLst/>
            <a:ahLst/>
            <a:cxnLst/>
            <a:rect l="l" t="t" r="r" b="b"/>
            <a:pathLst>
              <a:path w="7086600" h="42748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4229100"/>
                </a:lnTo>
                <a:lnTo>
                  <a:pt x="3593" y="4246895"/>
                </a:lnTo>
                <a:lnTo>
                  <a:pt x="13392" y="4261427"/>
                </a:lnTo>
                <a:lnTo>
                  <a:pt x="27924" y="4271226"/>
                </a:lnTo>
                <a:lnTo>
                  <a:pt x="45720" y="4274820"/>
                </a:lnTo>
                <a:lnTo>
                  <a:pt x="7040880" y="4274820"/>
                </a:lnTo>
                <a:lnTo>
                  <a:pt x="7058675" y="4271226"/>
                </a:lnTo>
                <a:lnTo>
                  <a:pt x="7073207" y="4261427"/>
                </a:lnTo>
                <a:lnTo>
                  <a:pt x="7083006" y="4246895"/>
                </a:lnTo>
                <a:lnTo>
                  <a:pt x="7086600" y="42291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8823" y="640080"/>
            <a:ext cx="7086600" cy="4274820"/>
          </a:xfrm>
          <a:custGeom>
            <a:avLst/>
            <a:gdLst/>
            <a:ahLst/>
            <a:cxnLst/>
            <a:rect l="l" t="t" r="r" b="b"/>
            <a:pathLst>
              <a:path w="7086600" h="4274820">
                <a:moveTo>
                  <a:pt x="0" y="45720"/>
                </a:moveTo>
                <a:lnTo>
                  <a:pt x="0" y="4229100"/>
                </a:lnTo>
                <a:lnTo>
                  <a:pt x="3593" y="4246895"/>
                </a:lnTo>
                <a:lnTo>
                  <a:pt x="13392" y="4261427"/>
                </a:lnTo>
                <a:lnTo>
                  <a:pt x="27924" y="4271226"/>
                </a:lnTo>
                <a:lnTo>
                  <a:pt x="45720" y="4274820"/>
                </a:lnTo>
                <a:lnTo>
                  <a:pt x="7040880" y="4274820"/>
                </a:lnTo>
                <a:lnTo>
                  <a:pt x="7058675" y="4271226"/>
                </a:lnTo>
                <a:lnTo>
                  <a:pt x="7073207" y="4261427"/>
                </a:lnTo>
                <a:lnTo>
                  <a:pt x="7083006" y="4246895"/>
                </a:lnTo>
                <a:lnTo>
                  <a:pt x="7086600" y="42291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2900" y="827532"/>
            <a:ext cx="4343400" cy="429895"/>
          </a:xfrm>
          <a:custGeom>
            <a:avLst/>
            <a:gdLst/>
            <a:ahLst/>
            <a:cxnLst/>
            <a:rect l="l" t="t" r="r" b="b"/>
            <a:pathLst>
              <a:path w="4343400" h="429894">
                <a:moveTo>
                  <a:pt x="42976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384048"/>
                </a:lnTo>
                <a:lnTo>
                  <a:pt x="3593" y="401843"/>
                </a:lnTo>
                <a:lnTo>
                  <a:pt x="13392" y="416375"/>
                </a:lnTo>
                <a:lnTo>
                  <a:pt x="27924" y="426174"/>
                </a:lnTo>
                <a:lnTo>
                  <a:pt x="45720" y="429768"/>
                </a:lnTo>
                <a:lnTo>
                  <a:pt x="4297680" y="429768"/>
                </a:lnTo>
                <a:lnTo>
                  <a:pt x="4315475" y="426174"/>
                </a:lnTo>
                <a:lnTo>
                  <a:pt x="4330007" y="416375"/>
                </a:lnTo>
                <a:lnTo>
                  <a:pt x="4339806" y="401843"/>
                </a:lnTo>
                <a:lnTo>
                  <a:pt x="4343400" y="384048"/>
                </a:lnTo>
                <a:lnTo>
                  <a:pt x="4343400" y="45720"/>
                </a:lnTo>
                <a:lnTo>
                  <a:pt x="4339806" y="27924"/>
                </a:lnTo>
                <a:lnTo>
                  <a:pt x="4330007" y="13392"/>
                </a:lnTo>
                <a:lnTo>
                  <a:pt x="4315475" y="3593"/>
                </a:lnTo>
                <a:lnTo>
                  <a:pt x="4297680" y="0"/>
                </a:lnTo>
                <a:close/>
              </a:path>
            </a:pathLst>
          </a:custGeom>
          <a:solidFill>
            <a:srgbClr val="FFD6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2900" y="827532"/>
            <a:ext cx="4343400" cy="429895"/>
          </a:xfrm>
          <a:custGeom>
            <a:avLst/>
            <a:gdLst/>
            <a:ahLst/>
            <a:cxnLst/>
            <a:rect l="l" t="t" r="r" b="b"/>
            <a:pathLst>
              <a:path w="4343400" h="429894">
                <a:moveTo>
                  <a:pt x="0" y="45720"/>
                </a:moveTo>
                <a:lnTo>
                  <a:pt x="0" y="384048"/>
                </a:lnTo>
                <a:lnTo>
                  <a:pt x="3593" y="401843"/>
                </a:lnTo>
                <a:lnTo>
                  <a:pt x="13392" y="416375"/>
                </a:lnTo>
                <a:lnTo>
                  <a:pt x="27924" y="426174"/>
                </a:lnTo>
                <a:lnTo>
                  <a:pt x="45720" y="429768"/>
                </a:lnTo>
                <a:lnTo>
                  <a:pt x="4297680" y="429768"/>
                </a:lnTo>
                <a:lnTo>
                  <a:pt x="4315475" y="426174"/>
                </a:lnTo>
                <a:lnTo>
                  <a:pt x="4330007" y="416375"/>
                </a:lnTo>
                <a:lnTo>
                  <a:pt x="4339806" y="401843"/>
                </a:lnTo>
                <a:lnTo>
                  <a:pt x="4343400" y="384048"/>
                </a:lnTo>
                <a:lnTo>
                  <a:pt x="4343400" y="45720"/>
                </a:lnTo>
                <a:lnTo>
                  <a:pt x="4339806" y="27924"/>
                </a:lnTo>
                <a:lnTo>
                  <a:pt x="4330007" y="13392"/>
                </a:lnTo>
                <a:lnTo>
                  <a:pt x="4315475" y="3593"/>
                </a:lnTo>
                <a:lnTo>
                  <a:pt x="42976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8294" y="991210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8288" y="991209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55963" y="1008873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60453" y="101337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44647" y="99755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74807" y="1027722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3812" y="0"/>
                </a:moveTo>
                <a:lnTo>
                  <a:pt x="14541" y="1870"/>
                </a:lnTo>
                <a:lnTo>
                  <a:pt x="6972" y="6972"/>
                </a:lnTo>
                <a:lnTo>
                  <a:pt x="1870" y="14541"/>
                </a:lnTo>
                <a:lnTo>
                  <a:pt x="0" y="23812"/>
                </a:lnTo>
                <a:lnTo>
                  <a:pt x="1870" y="33083"/>
                </a:lnTo>
                <a:lnTo>
                  <a:pt x="6972" y="40652"/>
                </a:lnTo>
                <a:lnTo>
                  <a:pt x="14541" y="45754"/>
                </a:lnTo>
                <a:lnTo>
                  <a:pt x="23812" y="47625"/>
                </a:lnTo>
                <a:lnTo>
                  <a:pt x="33083" y="45754"/>
                </a:lnTo>
                <a:lnTo>
                  <a:pt x="40652" y="40652"/>
                </a:lnTo>
                <a:lnTo>
                  <a:pt x="45754" y="33083"/>
                </a:lnTo>
                <a:lnTo>
                  <a:pt x="47625" y="23812"/>
                </a:lnTo>
                <a:lnTo>
                  <a:pt x="45754" y="14541"/>
                </a:lnTo>
                <a:lnTo>
                  <a:pt x="40652" y="6972"/>
                </a:lnTo>
                <a:lnTo>
                  <a:pt x="33083" y="1870"/>
                </a:lnTo>
                <a:lnTo>
                  <a:pt x="23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12170" y="991196"/>
            <a:ext cx="120650" cy="120650"/>
          </a:xfrm>
          <a:custGeom>
            <a:avLst/>
            <a:gdLst/>
            <a:ahLst/>
            <a:cxnLst/>
            <a:rect l="l" t="t" r="r" b="b"/>
            <a:pathLst>
              <a:path w="120650" h="120650">
                <a:moveTo>
                  <a:pt x="60325" y="0"/>
                </a:moveTo>
                <a:lnTo>
                  <a:pt x="36845" y="4741"/>
                </a:lnTo>
                <a:lnTo>
                  <a:pt x="17670" y="17670"/>
                </a:lnTo>
                <a:lnTo>
                  <a:pt x="4741" y="36845"/>
                </a:lnTo>
                <a:lnTo>
                  <a:pt x="0" y="60325"/>
                </a:lnTo>
                <a:lnTo>
                  <a:pt x="4741" y="83804"/>
                </a:lnTo>
                <a:lnTo>
                  <a:pt x="17670" y="102979"/>
                </a:lnTo>
                <a:lnTo>
                  <a:pt x="36845" y="115908"/>
                </a:lnTo>
                <a:lnTo>
                  <a:pt x="60325" y="120650"/>
                </a:lnTo>
                <a:lnTo>
                  <a:pt x="83804" y="115908"/>
                </a:lnTo>
                <a:lnTo>
                  <a:pt x="102979" y="102979"/>
                </a:lnTo>
                <a:lnTo>
                  <a:pt x="115908" y="83804"/>
                </a:lnTo>
                <a:lnTo>
                  <a:pt x="120650" y="60325"/>
                </a:lnTo>
                <a:lnTo>
                  <a:pt x="115908" y="36845"/>
                </a:lnTo>
                <a:lnTo>
                  <a:pt x="102979" y="17670"/>
                </a:lnTo>
                <a:lnTo>
                  <a:pt x="83804" y="4741"/>
                </a:lnTo>
                <a:lnTo>
                  <a:pt x="60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12164" y="991196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102987" y="17668"/>
                </a:moveTo>
                <a:lnTo>
                  <a:pt x="83030" y="4417"/>
                </a:lnTo>
                <a:lnTo>
                  <a:pt x="60328" y="0"/>
                </a:lnTo>
                <a:lnTo>
                  <a:pt x="37625" y="4417"/>
                </a:lnTo>
                <a:lnTo>
                  <a:pt x="17668" y="17668"/>
                </a:lnTo>
                <a:lnTo>
                  <a:pt x="4417" y="37625"/>
                </a:lnTo>
                <a:lnTo>
                  <a:pt x="0" y="60328"/>
                </a:lnTo>
                <a:lnTo>
                  <a:pt x="4417" y="83030"/>
                </a:lnTo>
                <a:lnTo>
                  <a:pt x="17668" y="102987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29838" y="1008860"/>
            <a:ext cx="103505" cy="103505"/>
          </a:xfrm>
          <a:custGeom>
            <a:avLst/>
            <a:gdLst/>
            <a:ahLst/>
            <a:cxnLst/>
            <a:rect l="l" t="t" r="r" b="b"/>
            <a:pathLst>
              <a:path w="103504" h="103505">
                <a:moveTo>
                  <a:pt x="0" y="85318"/>
                </a:moveTo>
                <a:lnTo>
                  <a:pt x="19956" y="98570"/>
                </a:lnTo>
                <a:lnTo>
                  <a:pt x="42659" y="102987"/>
                </a:lnTo>
                <a:lnTo>
                  <a:pt x="65361" y="98570"/>
                </a:lnTo>
                <a:lnTo>
                  <a:pt x="85318" y="85318"/>
                </a:lnTo>
                <a:lnTo>
                  <a:pt x="98570" y="65361"/>
                </a:lnTo>
                <a:lnTo>
                  <a:pt x="102987" y="42659"/>
                </a:lnTo>
                <a:lnTo>
                  <a:pt x="98570" y="19956"/>
                </a:lnTo>
                <a:lnTo>
                  <a:pt x="85318" y="0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34329" y="1013360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0" y="76326"/>
                </a:moveTo>
                <a:lnTo>
                  <a:pt x="17857" y="88185"/>
                </a:lnTo>
                <a:lnTo>
                  <a:pt x="38168" y="92138"/>
                </a:lnTo>
                <a:lnTo>
                  <a:pt x="58476" y="88185"/>
                </a:lnTo>
                <a:lnTo>
                  <a:pt x="76327" y="76326"/>
                </a:lnTo>
                <a:lnTo>
                  <a:pt x="88185" y="58469"/>
                </a:lnTo>
                <a:lnTo>
                  <a:pt x="92138" y="38158"/>
                </a:lnTo>
                <a:lnTo>
                  <a:pt x="88185" y="17850"/>
                </a:lnTo>
                <a:lnTo>
                  <a:pt x="76327" y="0"/>
                </a:lnTo>
              </a:path>
            </a:pathLst>
          </a:custGeom>
          <a:ln w="6350">
            <a:solidFill>
              <a:srgbClr val="D3D0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418523" y="997544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10" h="92709">
                <a:moveTo>
                  <a:pt x="92138" y="15811"/>
                </a:moveTo>
                <a:lnTo>
                  <a:pt x="74281" y="3952"/>
                </a:lnTo>
                <a:lnTo>
                  <a:pt x="53970" y="0"/>
                </a:lnTo>
                <a:lnTo>
                  <a:pt x="33661" y="3952"/>
                </a:lnTo>
                <a:lnTo>
                  <a:pt x="15811" y="15811"/>
                </a:lnTo>
                <a:lnTo>
                  <a:pt x="3952" y="33668"/>
                </a:lnTo>
                <a:lnTo>
                  <a:pt x="0" y="53979"/>
                </a:lnTo>
                <a:lnTo>
                  <a:pt x="3952" y="74288"/>
                </a:lnTo>
                <a:lnTo>
                  <a:pt x="15811" y="92138"/>
                </a:lnTo>
              </a:path>
            </a:pathLst>
          </a:custGeom>
          <a:ln w="635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26428" y="160541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26428" y="160541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26428" y="17882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226428" y="178829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26428" y="197117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26428" y="197117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226428" y="215405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26428" y="215405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232778" y="21604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32778" y="2160409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26428" y="233693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26428" y="2336939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339744" y="1368444"/>
          <a:ext cx="6870700" cy="149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7665"/>
                <a:gridCol w="1813255"/>
              </a:tblGrid>
              <a:tr h="205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a)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Jaké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nástroje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opatření používáte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boji proti</a:t>
                      </a:r>
                      <a:r>
                        <a:rPr dirty="0" sz="7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litteringu?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9369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osvětová kampaň pro obyvatele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návštěvníky</a:t>
                      </a:r>
                      <a:r>
                        <a:rPr dirty="0" sz="7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pokuta za odhazování</a:t>
                      </a:r>
                      <a:r>
                        <a:rPr dirty="0" sz="7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informace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odpadkovém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koši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organizace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úklidů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*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2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* pokud vyplňujete údaje v řádku jiné, napište stručně, o jaké nástroje se</a:t>
                      </a:r>
                      <a:r>
                        <a:rPr dirty="0" sz="600" spc="-10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jedná: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 gridSpan="2">
                  <a:txBody>
                    <a:bodyPr/>
                    <a:lstStyle/>
                    <a:p>
                      <a:pPr/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4" name="object 34"/>
          <p:cNvSpPr txBox="1"/>
          <p:nvPr/>
        </p:nvSpPr>
        <p:spPr>
          <a:xfrm>
            <a:off x="340423" y="654761"/>
            <a:ext cx="6877050" cy="725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16)</a:t>
            </a:r>
            <a:r>
              <a:rPr dirty="0" sz="800" spc="-10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LITTERING</a:t>
            </a:r>
            <a:endParaRPr sz="800">
              <a:latin typeface="Arial"/>
              <a:cs typeface="Arial"/>
            </a:endParaRPr>
          </a:p>
          <a:p>
            <a:pPr algn="ctr" marL="1176020">
              <a:lnSpc>
                <a:spcPts val="635"/>
              </a:lnSpc>
              <a:spcBef>
                <a:spcPts val="695"/>
              </a:spcBef>
            </a:pPr>
            <a:r>
              <a:rPr dirty="0" sz="600" spc="10">
                <a:latin typeface="Calibri"/>
                <a:cs typeface="Calibri"/>
              </a:rPr>
              <a:t>ANO </a:t>
            </a:r>
            <a:r>
              <a:rPr dirty="0" sz="600" spc="15">
                <a:latin typeface="Calibri"/>
                <a:cs typeface="Calibri"/>
              </a:rPr>
              <a:t> </a:t>
            </a:r>
            <a:r>
              <a:rPr dirty="0" sz="600">
                <a:latin typeface="Calibri"/>
                <a:cs typeface="Calibri"/>
              </a:rPr>
              <a:t>NE</a:t>
            </a:r>
            <a:endParaRPr sz="600">
              <a:latin typeface="Calibri"/>
              <a:cs typeface="Calibri"/>
            </a:endParaRPr>
          </a:p>
          <a:p>
            <a:pPr marL="38100">
              <a:lnSpc>
                <a:spcPts val="755"/>
              </a:lnSpc>
            </a:pPr>
            <a:r>
              <a:rPr dirty="0" sz="700" b="1">
                <a:latin typeface="Arial"/>
                <a:cs typeface="Arial"/>
              </a:rPr>
              <a:t>Zabýváte </a:t>
            </a:r>
            <a:r>
              <a:rPr dirty="0" sz="700" spc="-5" b="1">
                <a:latin typeface="Arial"/>
                <a:cs typeface="Arial"/>
              </a:rPr>
              <a:t>se v </a:t>
            </a:r>
            <a:r>
              <a:rPr dirty="0" sz="700" b="1">
                <a:latin typeface="Arial"/>
                <a:cs typeface="Arial"/>
              </a:rPr>
              <a:t>rámci obecní agendy řešením tzv. litteringu </a:t>
            </a:r>
            <a:r>
              <a:rPr dirty="0" sz="700">
                <a:latin typeface="Arial"/>
                <a:cs typeface="Arial"/>
              </a:rPr>
              <a:t>(odpad volně pohozený</a:t>
            </a:r>
            <a:r>
              <a:rPr dirty="0" sz="700" spc="-8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či</a:t>
            </a:r>
            <a:endParaRPr sz="7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700">
                <a:latin typeface="Arial"/>
                <a:cs typeface="Arial"/>
              </a:rPr>
              <a:t>ponechaný </a:t>
            </a:r>
            <a:r>
              <a:rPr dirty="0" sz="700" spc="-5">
                <a:latin typeface="Arial"/>
                <a:cs typeface="Arial"/>
              </a:rPr>
              <a:t>na </a:t>
            </a:r>
            <a:r>
              <a:rPr dirty="0" sz="700">
                <a:latin typeface="Arial"/>
                <a:cs typeface="Arial"/>
              </a:rPr>
              <a:t>místě pro </a:t>
            </a:r>
            <a:r>
              <a:rPr dirty="0" sz="700" spc="-5">
                <a:latin typeface="Arial"/>
                <a:cs typeface="Arial"/>
              </a:rPr>
              <a:t>něj</a:t>
            </a:r>
            <a:r>
              <a:rPr dirty="0" sz="700" spc="-7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nevyhrazeném)</a:t>
            </a:r>
            <a:r>
              <a:rPr dirty="0" sz="700" b="1">
                <a:latin typeface="Arial"/>
                <a:cs typeface="Arial"/>
              </a:rPr>
              <a:t>?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4449445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použitým nástrojům a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opatřením)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82333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2333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561675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61675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0001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30001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3835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38354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044704" y="33415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44704" y="33415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81571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781571" y="33352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2333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2333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561675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61675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30001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30001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3835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38354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781571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781571" y="351811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82333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2333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561675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561675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0001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0001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03835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038354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781571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781571" y="37009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2333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2333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61675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561675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30001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30001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03835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038354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044704" y="389022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44704" y="3890226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781571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781571" y="388387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82333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82333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561675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561675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30001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30001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03835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38354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781571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781571" y="406675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82333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82333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561675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561675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30001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30001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03835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038354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044704" y="42559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0" y="0"/>
                </a:moveTo>
                <a:lnTo>
                  <a:pt x="11430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044704" y="425598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300" y="0"/>
                </a:moveTo>
                <a:lnTo>
                  <a:pt x="0" y="11430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6781571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781571" y="4249635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2333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82333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561675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561675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30001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30001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03835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038354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9" name="object 109"/>
          <p:cNvGraphicFramePr>
            <a:graphicFrameLocks noGrp="1"/>
          </p:cNvGraphicFramePr>
          <p:nvPr/>
        </p:nvGraphicFramePr>
        <p:xfrm>
          <a:off x="339744" y="3082944"/>
          <a:ext cx="6868159" cy="1691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1703"/>
                <a:gridCol w="738339"/>
                <a:gridCol w="738339"/>
                <a:gridCol w="738339"/>
                <a:gridCol w="738339"/>
                <a:gridCol w="743216"/>
              </a:tblGrid>
              <a:tr h="22119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b)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Jaká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území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se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pravidelně čistí od litteringu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kdo úklid</a:t>
                      </a:r>
                      <a:r>
                        <a:rPr dirty="0" sz="7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provádí?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externí</a:t>
                      </a:r>
                      <a:r>
                        <a:rPr dirty="0" sz="70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firma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84480" marR="68580" indent="-163195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zaměstnanci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56210" marR="102870" indent="19685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nezisková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organizace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dobrovolníci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4699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marL="250190" marR="53340" indent="-143510">
                        <a:lnSpc>
                          <a:spcPts val="800"/>
                        </a:lnSpc>
                        <a:spcBef>
                          <a:spcPts val="30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toto území</a:t>
                      </a:r>
                      <a:r>
                        <a:rPr dirty="0" sz="7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se 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nečistí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intravilán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městský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park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lesy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na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území</a:t>
                      </a:r>
                      <a:r>
                        <a:rPr dirty="0" sz="70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obce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vodní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plocha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koryto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řeky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stezky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2879">
                <a:tc gridSpan="6"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700" spc="-5">
                          <a:latin typeface="Arial"/>
                          <a:cs typeface="Arial"/>
                        </a:rPr>
                        <a:t>jiné</a:t>
                      </a:r>
                      <a:r>
                        <a:rPr dirty="0" sz="7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území: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79"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0" name="object 110"/>
          <p:cNvSpPr/>
          <p:nvPr/>
        </p:nvSpPr>
        <p:spPr>
          <a:xfrm>
            <a:off x="6781571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781571" y="4615396"/>
            <a:ext cx="127000" cy="127000"/>
          </a:xfrm>
          <a:custGeom>
            <a:avLst/>
            <a:gdLst/>
            <a:ahLst/>
            <a:cxnLst/>
            <a:rect l="l" t="t" r="r" b="b"/>
            <a:pathLst>
              <a:path w="127000" h="127000">
                <a:moveTo>
                  <a:pt x="0" y="127000"/>
                </a:moveTo>
                <a:lnTo>
                  <a:pt x="127000" y="127000"/>
                </a:lnTo>
                <a:lnTo>
                  <a:pt x="127000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4220971" y="2989516"/>
            <a:ext cx="298132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(ZAŠKRTNĚTE pole, která odpovídají subjektům uklízejícím littering v daných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územích)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238823" y="5097780"/>
            <a:ext cx="7086600" cy="2103120"/>
          </a:xfrm>
          <a:custGeom>
            <a:avLst/>
            <a:gdLst/>
            <a:ahLst/>
            <a:cxnLst/>
            <a:rect l="l" t="t" r="r" b="b"/>
            <a:pathLst>
              <a:path w="7086600" h="2103120">
                <a:moveTo>
                  <a:pt x="7040880" y="0"/>
                </a:move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lnTo>
                  <a:pt x="0" y="2057400"/>
                </a:lnTo>
                <a:lnTo>
                  <a:pt x="3593" y="2075195"/>
                </a:lnTo>
                <a:lnTo>
                  <a:pt x="13392" y="2089727"/>
                </a:lnTo>
                <a:lnTo>
                  <a:pt x="27924" y="2099526"/>
                </a:lnTo>
                <a:lnTo>
                  <a:pt x="45720" y="2103120"/>
                </a:lnTo>
                <a:lnTo>
                  <a:pt x="7040880" y="2103120"/>
                </a:lnTo>
                <a:lnTo>
                  <a:pt x="7058675" y="2099526"/>
                </a:lnTo>
                <a:lnTo>
                  <a:pt x="7073207" y="2089727"/>
                </a:lnTo>
                <a:lnTo>
                  <a:pt x="7083006" y="2075195"/>
                </a:lnTo>
                <a:lnTo>
                  <a:pt x="7086600" y="20574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close/>
              </a:path>
            </a:pathLst>
          </a:custGeom>
          <a:solidFill>
            <a:srgbClr val="E9E9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8823" y="5097780"/>
            <a:ext cx="7086600" cy="2103120"/>
          </a:xfrm>
          <a:custGeom>
            <a:avLst/>
            <a:gdLst/>
            <a:ahLst/>
            <a:cxnLst/>
            <a:rect l="l" t="t" r="r" b="b"/>
            <a:pathLst>
              <a:path w="7086600" h="2103120">
                <a:moveTo>
                  <a:pt x="0" y="45720"/>
                </a:moveTo>
                <a:lnTo>
                  <a:pt x="0" y="2057400"/>
                </a:lnTo>
                <a:lnTo>
                  <a:pt x="3593" y="2075195"/>
                </a:lnTo>
                <a:lnTo>
                  <a:pt x="13392" y="2089727"/>
                </a:lnTo>
                <a:lnTo>
                  <a:pt x="27924" y="2099526"/>
                </a:lnTo>
                <a:lnTo>
                  <a:pt x="45720" y="2103120"/>
                </a:lnTo>
                <a:lnTo>
                  <a:pt x="7040880" y="2103120"/>
                </a:lnTo>
                <a:lnTo>
                  <a:pt x="7058675" y="2099526"/>
                </a:lnTo>
                <a:lnTo>
                  <a:pt x="7073207" y="2089727"/>
                </a:lnTo>
                <a:lnTo>
                  <a:pt x="7083006" y="2075195"/>
                </a:lnTo>
                <a:lnTo>
                  <a:pt x="7086600" y="2057400"/>
                </a:lnTo>
                <a:lnTo>
                  <a:pt x="7086600" y="45720"/>
                </a:lnTo>
                <a:lnTo>
                  <a:pt x="7083006" y="27924"/>
                </a:lnTo>
                <a:lnTo>
                  <a:pt x="7073207" y="13392"/>
                </a:lnTo>
                <a:lnTo>
                  <a:pt x="7058675" y="3593"/>
                </a:lnTo>
                <a:lnTo>
                  <a:pt x="7040880" y="0"/>
                </a:lnTo>
                <a:lnTo>
                  <a:pt x="45720" y="0"/>
                </a:lnTo>
                <a:lnTo>
                  <a:pt x="27924" y="3593"/>
                </a:lnTo>
                <a:lnTo>
                  <a:pt x="13392" y="13392"/>
                </a:lnTo>
                <a:lnTo>
                  <a:pt x="3593" y="27924"/>
                </a:lnTo>
                <a:lnTo>
                  <a:pt x="0" y="45720"/>
                </a:lnTo>
                <a:close/>
              </a:path>
            </a:pathLst>
          </a:custGeom>
          <a:ln w="4572">
            <a:solidFill>
              <a:srgbClr val="333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340423" y="5142306"/>
            <a:ext cx="296672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b="1">
                <a:latin typeface="Arial"/>
                <a:cs typeface="Arial"/>
              </a:rPr>
              <a:t>17) ODPADKOVÉ KOŠE </a:t>
            </a:r>
            <a:r>
              <a:rPr dirty="0" sz="800" spc="-5" b="1">
                <a:latin typeface="Arial"/>
                <a:cs typeface="Arial"/>
              </a:rPr>
              <a:t>NA </a:t>
            </a:r>
            <a:r>
              <a:rPr dirty="0" sz="800" b="1">
                <a:latin typeface="Arial"/>
                <a:cs typeface="Arial"/>
              </a:rPr>
              <a:t>VEŘEJNÝCH</a:t>
            </a:r>
            <a:r>
              <a:rPr dirty="0" sz="800" spc="-9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PROSTRANSTVÍCH</a:t>
            </a:r>
            <a:endParaRPr sz="8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240364" y="5216068"/>
            <a:ext cx="2973705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(do tabulky vyplňte ČÍSLEM počet košů, množství v tunách a náklady v Kč za rok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2023)</a:t>
            </a:r>
            <a:endParaRPr sz="600">
              <a:latin typeface="Arial"/>
              <a:cs typeface="Arial"/>
            </a:endParaRPr>
          </a:p>
        </p:txBody>
      </p:sp>
      <p:graphicFrame>
        <p:nvGraphicFramePr>
          <p:cNvPr id="117" name="object 117"/>
          <p:cNvGraphicFramePr>
            <a:graphicFrameLocks noGrp="1"/>
          </p:cNvGraphicFramePr>
          <p:nvPr/>
        </p:nvGraphicFramePr>
        <p:xfrm>
          <a:off x="339744" y="5318652"/>
          <a:ext cx="6873240" cy="1692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1715"/>
                <a:gridCol w="1233995"/>
                <a:gridCol w="1233995"/>
                <a:gridCol w="1233995"/>
              </a:tblGrid>
              <a:tr h="4244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komodita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počet košů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700" spc="-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obci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83515" marR="1758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množství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sebraného  odpadu*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tunách)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náklady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 b="1">
                          <a:latin typeface="Arial"/>
                          <a:cs typeface="Arial"/>
                        </a:rPr>
                        <a:t>na sběr </a:t>
                      </a:r>
                      <a:r>
                        <a:rPr dirty="0" sz="700" spc="-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7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b="1">
                          <a:latin typeface="Arial"/>
                          <a:cs typeface="Arial"/>
                        </a:rPr>
                        <a:t>svoz*</a:t>
                      </a:r>
                      <a:endParaRPr sz="7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(v</a:t>
                      </a:r>
                      <a:r>
                        <a:rPr dirty="0" sz="700" spc="-1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Kč)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D3D3D3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papír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plast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sklo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nápojový</a:t>
                      </a:r>
                      <a:r>
                        <a:rPr dirty="0" sz="70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>
                          <a:latin typeface="Arial"/>
                          <a:cs typeface="Arial"/>
                        </a:rPr>
                        <a:t>karton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kov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směsný komunální</a:t>
                      </a:r>
                      <a:r>
                        <a:rPr dirty="0" sz="7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00" spc="-5">
                          <a:latin typeface="Arial"/>
                          <a:cs typeface="Arial"/>
                        </a:rPr>
                        <a:t>odpad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1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4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11">
                      <a:solidFill>
                        <a:srgbClr val="000000"/>
                      </a:solidFill>
                      <a:prstDash val="solid"/>
                    </a:lnL>
                    <a:lnR w="6311">
                      <a:solidFill>
                        <a:srgbClr val="000000"/>
                      </a:solidFill>
                      <a:prstDash val="solid"/>
                    </a:lnR>
                    <a:lnT w="6311">
                      <a:solidFill>
                        <a:srgbClr val="000000"/>
                      </a:solidFill>
                      <a:prstDash val="solid"/>
                    </a:lnT>
                    <a:lnB w="6311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8" name="object 118"/>
          <p:cNvSpPr txBox="1"/>
          <p:nvPr/>
        </p:nvSpPr>
        <p:spPr>
          <a:xfrm>
            <a:off x="3244481" y="7027595"/>
            <a:ext cx="3968750" cy="105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i="1">
                <a:latin typeface="Arial"/>
                <a:cs typeface="Arial"/>
              </a:rPr>
              <a:t>* údaje uvádějte, pouze pokud jste schopni je vyčíslit odděleně od ostatních způsobů sběru (evidujete je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samostatně)</a:t>
            </a:r>
            <a:endParaRPr sz="600">
              <a:latin typeface="Arial"/>
              <a:cs typeface="Arial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353123" y="7406754"/>
            <a:ext cx="1000125" cy="216535"/>
          </a:xfrm>
          <a:custGeom>
            <a:avLst/>
            <a:gdLst/>
            <a:ahLst/>
            <a:cxnLst/>
            <a:rect l="l" t="t" r="r" b="b"/>
            <a:pathLst>
              <a:path w="1000125" h="216534">
                <a:moveTo>
                  <a:pt x="999794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93444" y="6350"/>
                </a:lnTo>
                <a:lnTo>
                  <a:pt x="99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53123" y="7406754"/>
            <a:ext cx="1000125" cy="216535"/>
          </a:xfrm>
          <a:custGeom>
            <a:avLst/>
            <a:gdLst/>
            <a:ahLst/>
            <a:cxnLst/>
            <a:rect l="l" t="t" r="r" b="b"/>
            <a:pathLst>
              <a:path w="1000125" h="216534">
                <a:moveTo>
                  <a:pt x="999794" y="0"/>
                </a:moveTo>
                <a:lnTo>
                  <a:pt x="993444" y="6350"/>
                </a:lnTo>
                <a:lnTo>
                  <a:pt x="993444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99794" y="216001"/>
                </a:lnTo>
                <a:lnTo>
                  <a:pt x="9997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59473" y="7413104"/>
            <a:ext cx="987425" cy="203835"/>
          </a:xfrm>
          <a:custGeom>
            <a:avLst/>
            <a:gdLst/>
            <a:ahLst/>
            <a:cxnLst/>
            <a:rect l="l" t="t" r="r" b="b"/>
            <a:pathLst>
              <a:path w="987425" h="203834">
                <a:moveTo>
                  <a:pt x="987094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980744" y="6350"/>
                </a:lnTo>
                <a:lnTo>
                  <a:pt x="9870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59473" y="7413104"/>
            <a:ext cx="987425" cy="203835"/>
          </a:xfrm>
          <a:custGeom>
            <a:avLst/>
            <a:gdLst/>
            <a:ahLst/>
            <a:cxnLst/>
            <a:rect l="l" t="t" r="r" b="b"/>
            <a:pathLst>
              <a:path w="987425" h="203834">
                <a:moveTo>
                  <a:pt x="987094" y="0"/>
                </a:moveTo>
                <a:lnTo>
                  <a:pt x="980744" y="6350"/>
                </a:lnTo>
                <a:lnTo>
                  <a:pt x="980744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87094" y="203301"/>
                </a:lnTo>
                <a:lnTo>
                  <a:pt x="98709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353123" y="7406754"/>
            <a:ext cx="1000125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15621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latin typeface="Calibri"/>
                <a:cs typeface="Calibri"/>
              </a:rPr>
              <a:t>Zkontrolovat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496123" y="74067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496123" y="74067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908050" y="6350"/>
                </a:lnTo>
                <a:lnTo>
                  <a:pt x="908050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14400" y="216001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502473" y="74131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502473" y="74131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895350" y="6350"/>
                </a:lnTo>
                <a:lnTo>
                  <a:pt x="895350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01700" y="203301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1496123" y="7406754"/>
            <a:ext cx="914400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302895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latin typeface="Calibri"/>
                <a:cs typeface="Calibri"/>
              </a:rPr>
              <a:t>Uložit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524823" y="74067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908050" y="6350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524823" y="7406754"/>
            <a:ext cx="914400" cy="216535"/>
          </a:xfrm>
          <a:custGeom>
            <a:avLst/>
            <a:gdLst/>
            <a:ahLst/>
            <a:cxnLst/>
            <a:rect l="l" t="t" r="r" b="b"/>
            <a:pathLst>
              <a:path w="914400" h="216534">
                <a:moveTo>
                  <a:pt x="914400" y="0"/>
                </a:moveTo>
                <a:lnTo>
                  <a:pt x="908050" y="6350"/>
                </a:lnTo>
                <a:lnTo>
                  <a:pt x="908050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914400" y="216001"/>
                </a:lnTo>
                <a:lnTo>
                  <a:pt x="914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2531173" y="74131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895350" y="6350"/>
                </a:lnTo>
                <a:lnTo>
                  <a:pt x="901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31173" y="7413104"/>
            <a:ext cx="901700" cy="203835"/>
          </a:xfrm>
          <a:custGeom>
            <a:avLst/>
            <a:gdLst/>
            <a:ahLst/>
            <a:cxnLst/>
            <a:rect l="l" t="t" r="r" b="b"/>
            <a:pathLst>
              <a:path w="901700" h="203834">
                <a:moveTo>
                  <a:pt x="901700" y="0"/>
                </a:moveTo>
                <a:lnTo>
                  <a:pt x="895350" y="6350"/>
                </a:lnTo>
                <a:lnTo>
                  <a:pt x="895350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901700" y="203301"/>
                </a:lnTo>
                <a:lnTo>
                  <a:pt x="9017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2524823" y="7406754"/>
            <a:ext cx="914400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latin typeface="Calibri"/>
                <a:cs typeface="Calibri"/>
              </a:rPr>
              <a:t>Vytisknout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553523" y="7406754"/>
            <a:ext cx="1257300" cy="216535"/>
          </a:xfrm>
          <a:custGeom>
            <a:avLst/>
            <a:gdLst/>
            <a:ahLst/>
            <a:cxnLst/>
            <a:rect l="l" t="t" r="r" b="b"/>
            <a:pathLst>
              <a:path w="1257300" h="216534">
                <a:moveTo>
                  <a:pt x="1257300" y="0"/>
                </a:moveTo>
                <a:lnTo>
                  <a:pt x="0" y="0"/>
                </a:lnTo>
                <a:lnTo>
                  <a:pt x="0" y="216001"/>
                </a:lnTo>
                <a:lnTo>
                  <a:pt x="6350" y="209651"/>
                </a:lnTo>
                <a:lnTo>
                  <a:pt x="6350" y="6350"/>
                </a:lnTo>
                <a:lnTo>
                  <a:pt x="1250950" y="6350"/>
                </a:lnTo>
                <a:lnTo>
                  <a:pt x="1257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553523" y="7406754"/>
            <a:ext cx="1257300" cy="216535"/>
          </a:xfrm>
          <a:custGeom>
            <a:avLst/>
            <a:gdLst/>
            <a:ahLst/>
            <a:cxnLst/>
            <a:rect l="l" t="t" r="r" b="b"/>
            <a:pathLst>
              <a:path w="1257300" h="216534">
                <a:moveTo>
                  <a:pt x="1257300" y="0"/>
                </a:moveTo>
                <a:lnTo>
                  <a:pt x="1250950" y="6350"/>
                </a:lnTo>
                <a:lnTo>
                  <a:pt x="1250950" y="209651"/>
                </a:lnTo>
                <a:lnTo>
                  <a:pt x="6350" y="209651"/>
                </a:lnTo>
                <a:lnTo>
                  <a:pt x="0" y="216001"/>
                </a:lnTo>
                <a:lnTo>
                  <a:pt x="1257300" y="216001"/>
                </a:lnTo>
                <a:lnTo>
                  <a:pt x="1257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559873" y="7413104"/>
            <a:ext cx="1244600" cy="203835"/>
          </a:xfrm>
          <a:custGeom>
            <a:avLst/>
            <a:gdLst/>
            <a:ahLst/>
            <a:cxnLst/>
            <a:rect l="l" t="t" r="r" b="b"/>
            <a:pathLst>
              <a:path w="1244600" h="203834">
                <a:moveTo>
                  <a:pt x="1244600" y="0"/>
                </a:moveTo>
                <a:lnTo>
                  <a:pt x="0" y="0"/>
                </a:lnTo>
                <a:lnTo>
                  <a:pt x="0" y="203301"/>
                </a:lnTo>
                <a:lnTo>
                  <a:pt x="6350" y="196951"/>
                </a:lnTo>
                <a:lnTo>
                  <a:pt x="6350" y="6350"/>
                </a:lnTo>
                <a:lnTo>
                  <a:pt x="1238250" y="6350"/>
                </a:lnTo>
                <a:lnTo>
                  <a:pt x="1244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559873" y="7413104"/>
            <a:ext cx="1244600" cy="203835"/>
          </a:xfrm>
          <a:custGeom>
            <a:avLst/>
            <a:gdLst/>
            <a:ahLst/>
            <a:cxnLst/>
            <a:rect l="l" t="t" r="r" b="b"/>
            <a:pathLst>
              <a:path w="1244600" h="203834">
                <a:moveTo>
                  <a:pt x="1244600" y="0"/>
                </a:moveTo>
                <a:lnTo>
                  <a:pt x="1238250" y="6350"/>
                </a:lnTo>
                <a:lnTo>
                  <a:pt x="1238250" y="196951"/>
                </a:lnTo>
                <a:lnTo>
                  <a:pt x="6350" y="196951"/>
                </a:lnTo>
                <a:lnTo>
                  <a:pt x="0" y="203301"/>
                </a:lnTo>
                <a:lnTo>
                  <a:pt x="1244600" y="203301"/>
                </a:lnTo>
                <a:lnTo>
                  <a:pt x="1244600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3553523" y="7406754"/>
            <a:ext cx="1257300" cy="216535"/>
          </a:xfrm>
          <a:prstGeom prst="rect">
            <a:avLst/>
          </a:prstGeom>
          <a:solidFill>
            <a:srgbClr val="D3D0C7"/>
          </a:solidFill>
        </p:spPr>
        <p:txBody>
          <a:bodyPr wrap="square" lIns="0" tIns="12700" rIns="0" bIns="0" rtlCol="0" vert="horz">
            <a:spAutoFit/>
          </a:bodyPr>
          <a:lstStyle/>
          <a:p>
            <a:pPr marL="135890">
              <a:lnSpc>
                <a:spcPct val="100000"/>
              </a:lnSpc>
              <a:spcBef>
                <a:spcPts val="100"/>
              </a:spcBef>
            </a:pPr>
            <a:r>
              <a:rPr dirty="0" sz="1000" spc="10">
                <a:latin typeface="Calibri"/>
                <a:cs typeface="Calibri"/>
              </a:rPr>
              <a:t>Odeslat</a:t>
            </a:r>
            <a:r>
              <a:rPr dirty="0" sz="1000" spc="-10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e-mailem*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0" name="object 14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dirty="0"/>
              <a:t>Elektronický</a:t>
            </a:r>
            <a:r>
              <a:rPr dirty="0" spc="-10"/>
              <a:t> </a:t>
            </a:r>
            <a:r>
              <a:rPr dirty="0"/>
              <a:t>formulář</a:t>
            </a:r>
            <a:r>
              <a:rPr dirty="0" spc="-10"/>
              <a:t> </a:t>
            </a:r>
            <a:r>
              <a:rPr dirty="0"/>
              <a:t>dotazníku</a:t>
            </a:r>
            <a:r>
              <a:rPr dirty="0" spc="-10"/>
              <a:t> </a:t>
            </a:r>
            <a:r>
              <a:rPr dirty="0"/>
              <a:t>včetně</a:t>
            </a:r>
            <a:r>
              <a:rPr dirty="0" spc="-10"/>
              <a:t> </a:t>
            </a:r>
            <a:r>
              <a:rPr dirty="0"/>
              <a:t>podrobného</a:t>
            </a:r>
            <a:r>
              <a:rPr dirty="0" spc="-10"/>
              <a:t> </a:t>
            </a:r>
            <a:r>
              <a:rPr dirty="0"/>
              <a:t>návodu</a:t>
            </a:r>
            <a:r>
              <a:rPr dirty="0" spc="-10"/>
              <a:t> </a:t>
            </a:r>
            <a:r>
              <a:rPr dirty="0"/>
              <a:t>k</a:t>
            </a:r>
            <a:r>
              <a:rPr dirty="0" spc="-10"/>
              <a:t> </a:t>
            </a:r>
            <a:r>
              <a:rPr dirty="0"/>
              <a:t>jeho</a:t>
            </a:r>
            <a:r>
              <a:rPr dirty="0" spc="-10"/>
              <a:t> </a:t>
            </a:r>
            <a:r>
              <a:rPr dirty="0"/>
              <a:t>vyplnění</a:t>
            </a:r>
            <a:r>
              <a:rPr dirty="0" spc="-10"/>
              <a:t> </a:t>
            </a:r>
            <a:r>
              <a:rPr dirty="0"/>
              <a:t>naleznete</a:t>
            </a:r>
            <a:r>
              <a:rPr dirty="0" spc="-10"/>
              <a:t> </a:t>
            </a:r>
            <a:r>
              <a:rPr dirty="0"/>
              <a:t>na</a:t>
            </a:r>
            <a:r>
              <a:rPr dirty="0" spc="-10"/>
              <a:t> </a:t>
            </a:r>
            <a:r>
              <a:rPr dirty="0"/>
              <a:t>internetových</a:t>
            </a:r>
            <a:r>
              <a:rPr dirty="0" spc="-10"/>
              <a:t> </a:t>
            </a:r>
            <a:r>
              <a:rPr dirty="0"/>
              <a:t>stránkách</a:t>
            </a:r>
            <a:r>
              <a:rPr dirty="0" spc="-10"/>
              <a:t> </a:t>
            </a:r>
            <a:r>
              <a:rPr dirty="0">
                <a:hlinkClick r:id="rId3"/>
              </a:rPr>
              <a:t>www.ekokom.cz. </a:t>
            </a:r>
            <a:r>
              <a:rPr dirty="0"/>
              <a:t> V</a:t>
            </a:r>
            <a:r>
              <a:rPr dirty="0" spc="-15"/>
              <a:t> </a:t>
            </a:r>
            <a:r>
              <a:rPr dirty="0"/>
              <a:t>případě</a:t>
            </a:r>
            <a:r>
              <a:rPr dirty="0" spc="-15"/>
              <a:t> </a:t>
            </a:r>
            <a:r>
              <a:rPr dirty="0"/>
              <a:t>jakýchkoliv</a:t>
            </a:r>
            <a:r>
              <a:rPr dirty="0" spc="-15"/>
              <a:t> </a:t>
            </a:r>
            <a:r>
              <a:rPr dirty="0"/>
              <a:t>potíží</a:t>
            </a:r>
            <a:r>
              <a:rPr dirty="0" spc="-15"/>
              <a:t> </a:t>
            </a:r>
            <a:r>
              <a:rPr dirty="0"/>
              <a:t>s</a:t>
            </a:r>
            <a:r>
              <a:rPr dirty="0" spc="-15"/>
              <a:t> </a:t>
            </a:r>
            <a:r>
              <a:rPr dirty="0"/>
              <a:t>vyplněním</a:t>
            </a:r>
            <a:r>
              <a:rPr dirty="0" spc="-15"/>
              <a:t> </a:t>
            </a:r>
            <a:r>
              <a:rPr dirty="0"/>
              <a:t>dotazníku</a:t>
            </a:r>
            <a:r>
              <a:rPr dirty="0" spc="-15"/>
              <a:t> </a:t>
            </a:r>
            <a:r>
              <a:rPr dirty="0"/>
              <a:t>kontaktujte</a:t>
            </a:r>
            <a:r>
              <a:rPr dirty="0" spc="-15"/>
              <a:t> </a:t>
            </a:r>
            <a:r>
              <a:rPr dirty="0"/>
              <a:t>příslušného</a:t>
            </a:r>
            <a:r>
              <a:rPr dirty="0" spc="-15"/>
              <a:t> </a:t>
            </a:r>
            <a:r>
              <a:rPr dirty="0"/>
              <a:t>regionálního</a:t>
            </a:r>
            <a:r>
              <a:rPr dirty="0" spc="-15"/>
              <a:t> </a:t>
            </a:r>
            <a:r>
              <a:rPr dirty="0"/>
              <a:t>manažera.</a:t>
            </a:r>
          </a:p>
        </p:txBody>
      </p:sp>
      <p:sp>
        <p:nvSpPr>
          <p:cNvPr id="141" name="object 141"/>
          <p:cNvSpPr txBox="1"/>
          <p:nvPr/>
        </p:nvSpPr>
        <p:spPr>
          <a:xfrm>
            <a:off x="4100855" y="10425704"/>
            <a:ext cx="2637790" cy="17272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500">
                <a:latin typeface="Arial"/>
                <a:cs typeface="Arial"/>
              </a:rPr>
              <a:t>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statutárních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měst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termín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odevzdání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Smlouvou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prodloužen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do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31.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března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2024.</a:t>
            </a:r>
            <a:endParaRPr sz="500">
              <a:latin typeface="Arial"/>
              <a:cs typeface="Arial"/>
            </a:endParaRPr>
          </a:p>
          <a:p>
            <a:pPr marL="502920">
              <a:lnSpc>
                <a:spcPct val="100000"/>
              </a:lnSpc>
            </a:pPr>
            <a:r>
              <a:rPr dirty="0" sz="500">
                <a:latin typeface="Arial"/>
                <a:cs typeface="Arial"/>
              </a:rPr>
              <a:t>**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V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případě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Smlouvy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obcemi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platné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od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roku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2014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se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jedná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o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Přílohu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č.</a:t>
            </a:r>
            <a:r>
              <a:rPr dirty="0" sz="500" spc="-10">
                <a:latin typeface="Arial"/>
                <a:cs typeface="Arial"/>
              </a:rPr>
              <a:t> </a:t>
            </a:r>
            <a:r>
              <a:rPr dirty="0" sz="500">
                <a:latin typeface="Arial"/>
                <a:cs typeface="Arial"/>
              </a:rPr>
              <a:t>2.</a:t>
            </a:r>
            <a:endParaRPr sz="500">
              <a:latin typeface="Arial"/>
              <a:cs typeface="Arial"/>
            </a:endParaRPr>
          </a:p>
        </p:txBody>
      </p:sp>
      <p:sp>
        <p:nvSpPr>
          <p:cNvPr id="142" name="object 1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Verze</a:t>
            </a:r>
            <a:r>
              <a:rPr dirty="0" spc="-105"/>
              <a:t> </a:t>
            </a:r>
            <a:r>
              <a:rPr dirty="0"/>
              <a:t>11.00</a:t>
            </a:r>
          </a:p>
        </p:txBody>
      </p:sp>
      <p:sp>
        <p:nvSpPr>
          <p:cNvPr id="139" name="object 139"/>
          <p:cNvSpPr txBox="1"/>
          <p:nvPr/>
        </p:nvSpPr>
        <p:spPr>
          <a:xfrm>
            <a:off x="4935105" y="7306231"/>
            <a:ext cx="2401570" cy="420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L="12700" marR="5080" indent="156210">
              <a:lnSpc>
                <a:spcPct val="111100"/>
              </a:lnSpc>
            </a:pPr>
            <a:r>
              <a:rPr dirty="0" sz="600" i="1">
                <a:latin typeface="Arial"/>
                <a:cs typeface="Arial"/>
              </a:rPr>
              <a:t>(* Tento příkaz použijte pouze v případě, že</a:t>
            </a:r>
            <a:r>
              <a:rPr dirty="0" sz="600" spc="-9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používáte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e-mailovou 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aplikaci, jako je např. Microsoft Outlook. Pokud</a:t>
            </a:r>
            <a:r>
              <a:rPr dirty="0" sz="600" spc="-9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používáte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internetovou 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službu pro e-maily, uložte tento formulář na Váš disk a</a:t>
            </a:r>
            <a:r>
              <a:rPr dirty="0" sz="600" spc="-9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pošlete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jej 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ručně jako přílohu e-mailu na adresu</a:t>
            </a:r>
            <a:r>
              <a:rPr dirty="0" sz="600" spc="-10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dotazniky.obce@ekokom.cz.)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EKO-KOM, a.s.</dc:creator>
  <dc:subject>Dotazník o nakládání s komunálním odpadem 2022
electronic version</dc:subject>
  <dc:title>Dotazník 2022</dc:title>
  <dcterms:created xsi:type="dcterms:W3CDTF">2024-02-29T08:11:03Z</dcterms:created>
  <dcterms:modified xsi:type="dcterms:W3CDTF">2024-02-29T08:11:03Z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2013-01-09T00:00:00Z</vt:filetime>
  </property>
  <property fmtid="{D5CDD505-2E9C-101B-9397-08002B2CF9AE}" pid="3" name="Creator">
    <vt:lpwstr>Adobe LiveCycle Designer ES 8.2</vt:lpwstr>
  </property>
  <property fmtid="{D5CDD505-2E9C-101B-9397-08002B2CF9AE}" pid="4" name="LastSaved">
    <vt:filetime>2024-02-29T00:00:00Z</vt:filetime>
  </property>
</Properties>
</file>