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50"/>
              </a:spcBef>
            </a:pPr>
            <a:r>
              <a:rPr dirty="0"/>
              <a:t>Elektronický</a:t>
            </a:r>
            <a:r>
              <a:rPr dirty="0" spc="-10"/>
              <a:t> </a:t>
            </a:r>
            <a:r>
              <a:rPr dirty="0"/>
              <a:t>formulář</a:t>
            </a:r>
            <a:r>
              <a:rPr dirty="0" spc="-10"/>
              <a:t> </a:t>
            </a:r>
            <a:r>
              <a:rPr dirty="0"/>
              <a:t>dotazníku</a:t>
            </a:r>
            <a:r>
              <a:rPr dirty="0" spc="-10"/>
              <a:t> </a:t>
            </a:r>
            <a:r>
              <a:rPr dirty="0"/>
              <a:t>včetně</a:t>
            </a:r>
            <a:r>
              <a:rPr dirty="0" spc="-10"/>
              <a:t> </a:t>
            </a:r>
            <a:r>
              <a:rPr dirty="0"/>
              <a:t>podrobného</a:t>
            </a:r>
            <a:r>
              <a:rPr dirty="0" spc="-10"/>
              <a:t> </a:t>
            </a:r>
            <a:r>
              <a:rPr dirty="0"/>
              <a:t>návodu</a:t>
            </a:r>
            <a:r>
              <a:rPr dirty="0" spc="-10"/>
              <a:t> </a:t>
            </a:r>
            <a:r>
              <a:rPr dirty="0"/>
              <a:t>k</a:t>
            </a:r>
            <a:r>
              <a:rPr dirty="0" spc="-10"/>
              <a:t> </a:t>
            </a:r>
            <a:r>
              <a:rPr dirty="0"/>
              <a:t>jeho</a:t>
            </a:r>
            <a:r>
              <a:rPr dirty="0" spc="-10"/>
              <a:t> </a:t>
            </a:r>
            <a:r>
              <a:rPr dirty="0"/>
              <a:t>vyplnění</a:t>
            </a:r>
            <a:r>
              <a:rPr dirty="0" spc="-10"/>
              <a:t> </a:t>
            </a:r>
            <a:r>
              <a:rPr dirty="0"/>
              <a:t>naleznete</a:t>
            </a:r>
            <a:r>
              <a:rPr dirty="0" spc="-10"/>
              <a:t> </a:t>
            </a:r>
            <a:r>
              <a:rPr dirty="0"/>
              <a:t>na</a:t>
            </a:r>
            <a:r>
              <a:rPr dirty="0" spc="-10"/>
              <a:t> </a:t>
            </a:r>
            <a:r>
              <a:rPr dirty="0"/>
              <a:t>internetových</a:t>
            </a:r>
            <a:r>
              <a:rPr dirty="0" spc="-10"/>
              <a:t> </a:t>
            </a:r>
            <a:r>
              <a:rPr dirty="0"/>
              <a:t>stránkách</a:t>
            </a:r>
            <a:r>
              <a:rPr dirty="0" spc="-10"/>
              <a:t> </a:t>
            </a:r>
            <a:r>
              <a:rPr dirty="0"/>
              <a:t>www.ekokom.cz. </a:t>
            </a:r>
            <a:r>
              <a:rPr dirty="0"/>
              <a:t> V</a:t>
            </a:r>
            <a:r>
              <a:rPr dirty="0" spc="-15"/>
              <a:t> </a:t>
            </a:r>
            <a:r>
              <a:rPr dirty="0"/>
              <a:t>případě</a:t>
            </a:r>
            <a:r>
              <a:rPr dirty="0" spc="-15"/>
              <a:t> </a:t>
            </a:r>
            <a:r>
              <a:rPr dirty="0"/>
              <a:t>jakýchkoliv</a:t>
            </a:r>
            <a:r>
              <a:rPr dirty="0" spc="-15"/>
              <a:t> </a:t>
            </a:r>
            <a:r>
              <a:rPr dirty="0"/>
              <a:t>potíží</a:t>
            </a:r>
            <a:r>
              <a:rPr dirty="0" spc="-15"/>
              <a:t> </a:t>
            </a:r>
            <a:r>
              <a:rPr dirty="0"/>
              <a:t>s</a:t>
            </a:r>
            <a:r>
              <a:rPr dirty="0" spc="-15"/>
              <a:t> </a:t>
            </a:r>
            <a:r>
              <a:rPr dirty="0"/>
              <a:t>vyplněním</a:t>
            </a:r>
            <a:r>
              <a:rPr dirty="0" spc="-15"/>
              <a:t> </a:t>
            </a:r>
            <a:r>
              <a:rPr dirty="0"/>
              <a:t>dotazníku</a:t>
            </a:r>
            <a:r>
              <a:rPr dirty="0" spc="-15"/>
              <a:t> </a:t>
            </a:r>
            <a:r>
              <a:rPr dirty="0"/>
              <a:t>kontaktujte</a:t>
            </a:r>
            <a:r>
              <a:rPr dirty="0" spc="-15"/>
              <a:t> </a:t>
            </a:r>
            <a:r>
              <a:rPr dirty="0"/>
              <a:t>příslušného</a:t>
            </a:r>
            <a:r>
              <a:rPr dirty="0" spc="-15"/>
              <a:t> </a:t>
            </a:r>
            <a:r>
              <a:rPr dirty="0"/>
              <a:t>regionálního</a:t>
            </a:r>
            <a:r>
              <a:rPr dirty="0" spc="-15"/>
              <a:t> </a:t>
            </a:r>
            <a:r>
              <a:rPr dirty="0"/>
              <a:t>manažera.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/>
              <a:t>Verze</a:t>
            </a:r>
            <a:r>
              <a:rPr dirty="0" spc="-105"/>
              <a:t> </a:t>
            </a:r>
            <a:r>
              <a:rPr dirty="0"/>
              <a:t>11.00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50"/>
              </a:spcBef>
            </a:pPr>
            <a:r>
              <a:rPr dirty="0"/>
              <a:t>Elektronický</a:t>
            </a:r>
            <a:r>
              <a:rPr dirty="0" spc="-10"/>
              <a:t> </a:t>
            </a:r>
            <a:r>
              <a:rPr dirty="0"/>
              <a:t>formulář</a:t>
            </a:r>
            <a:r>
              <a:rPr dirty="0" spc="-10"/>
              <a:t> </a:t>
            </a:r>
            <a:r>
              <a:rPr dirty="0"/>
              <a:t>dotazníku</a:t>
            </a:r>
            <a:r>
              <a:rPr dirty="0" spc="-10"/>
              <a:t> </a:t>
            </a:r>
            <a:r>
              <a:rPr dirty="0"/>
              <a:t>včetně</a:t>
            </a:r>
            <a:r>
              <a:rPr dirty="0" spc="-10"/>
              <a:t> </a:t>
            </a:r>
            <a:r>
              <a:rPr dirty="0"/>
              <a:t>podrobného</a:t>
            </a:r>
            <a:r>
              <a:rPr dirty="0" spc="-10"/>
              <a:t> </a:t>
            </a:r>
            <a:r>
              <a:rPr dirty="0"/>
              <a:t>návodu</a:t>
            </a:r>
            <a:r>
              <a:rPr dirty="0" spc="-10"/>
              <a:t> </a:t>
            </a:r>
            <a:r>
              <a:rPr dirty="0"/>
              <a:t>k</a:t>
            </a:r>
            <a:r>
              <a:rPr dirty="0" spc="-10"/>
              <a:t> </a:t>
            </a:r>
            <a:r>
              <a:rPr dirty="0"/>
              <a:t>jeho</a:t>
            </a:r>
            <a:r>
              <a:rPr dirty="0" spc="-10"/>
              <a:t> </a:t>
            </a:r>
            <a:r>
              <a:rPr dirty="0"/>
              <a:t>vyplnění</a:t>
            </a:r>
            <a:r>
              <a:rPr dirty="0" spc="-10"/>
              <a:t> </a:t>
            </a:r>
            <a:r>
              <a:rPr dirty="0"/>
              <a:t>naleznete</a:t>
            </a:r>
            <a:r>
              <a:rPr dirty="0" spc="-10"/>
              <a:t> </a:t>
            </a:r>
            <a:r>
              <a:rPr dirty="0"/>
              <a:t>na</a:t>
            </a:r>
            <a:r>
              <a:rPr dirty="0" spc="-10"/>
              <a:t> </a:t>
            </a:r>
            <a:r>
              <a:rPr dirty="0"/>
              <a:t>internetových</a:t>
            </a:r>
            <a:r>
              <a:rPr dirty="0" spc="-10"/>
              <a:t> </a:t>
            </a:r>
            <a:r>
              <a:rPr dirty="0"/>
              <a:t>stránkách</a:t>
            </a:r>
            <a:r>
              <a:rPr dirty="0" spc="-10"/>
              <a:t> </a:t>
            </a:r>
            <a:r>
              <a:rPr dirty="0"/>
              <a:t>www.ekokom.cz. </a:t>
            </a:r>
            <a:r>
              <a:rPr dirty="0"/>
              <a:t> V</a:t>
            </a:r>
            <a:r>
              <a:rPr dirty="0" spc="-15"/>
              <a:t> </a:t>
            </a:r>
            <a:r>
              <a:rPr dirty="0"/>
              <a:t>případě</a:t>
            </a:r>
            <a:r>
              <a:rPr dirty="0" spc="-15"/>
              <a:t> </a:t>
            </a:r>
            <a:r>
              <a:rPr dirty="0"/>
              <a:t>jakýchkoliv</a:t>
            </a:r>
            <a:r>
              <a:rPr dirty="0" spc="-15"/>
              <a:t> </a:t>
            </a:r>
            <a:r>
              <a:rPr dirty="0"/>
              <a:t>potíží</a:t>
            </a:r>
            <a:r>
              <a:rPr dirty="0" spc="-15"/>
              <a:t> </a:t>
            </a:r>
            <a:r>
              <a:rPr dirty="0"/>
              <a:t>s</a:t>
            </a:r>
            <a:r>
              <a:rPr dirty="0" spc="-15"/>
              <a:t> </a:t>
            </a:r>
            <a:r>
              <a:rPr dirty="0"/>
              <a:t>vyplněním</a:t>
            </a:r>
            <a:r>
              <a:rPr dirty="0" spc="-15"/>
              <a:t> </a:t>
            </a:r>
            <a:r>
              <a:rPr dirty="0"/>
              <a:t>dotazníku</a:t>
            </a:r>
            <a:r>
              <a:rPr dirty="0" spc="-15"/>
              <a:t> </a:t>
            </a:r>
            <a:r>
              <a:rPr dirty="0"/>
              <a:t>kontaktujte</a:t>
            </a:r>
            <a:r>
              <a:rPr dirty="0" spc="-15"/>
              <a:t> </a:t>
            </a:r>
            <a:r>
              <a:rPr dirty="0"/>
              <a:t>příslušného</a:t>
            </a:r>
            <a:r>
              <a:rPr dirty="0" spc="-15"/>
              <a:t> </a:t>
            </a:r>
            <a:r>
              <a:rPr dirty="0"/>
              <a:t>regionálního</a:t>
            </a:r>
            <a:r>
              <a:rPr dirty="0" spc="-15"/>
              <a:t> </a:t>
            </a:r>
            <a:r>
              <a:rPr dirty="0"/>
              <a:t>manažera.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/>
              <a:t>Verze</a:t>
            </a:r>
            <a:r>
              <a:rPr dirty="0" spc="-105"/>
              <a:t> </a:t>
            </a:r>
            <a:r>
              <a:rPr dirty="0"/>
              <a:t>11.00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50"/>
              </a:spcBef>
            </a:pPr>
            <a:r>
              <a:rPr dirty="0"/>
              <a:t>Elektronický</a:t>
            </a:r>
            <a:r>
              <a:rPr dirty="0" spc="-10"/>
              <a:t> </a:t>
            </a:r>
            <a:r>
              <a:rPr dirty="0"/>
              <a:t>formulář</a:t>
            </a:r>
            <a:r>
              <a:rPr dirty="0" spc="-10"/>
              <a:t> </a:t>
            </a:r>
            <a:r>
              <a:rPr dirty="0"/>
              <a:t>dotazníku</a:t>
            </a:r>
            <a:r>
              <a:rPr dirty="0" spc="-10"/>
              <a:t> </a:t>
            </a:r>
            <a:r>
              <a:rPr dirty="0"/>
              <a:t>včetně</a:t>
            </a:r>
            <a:r>
              <a:rPr dirty="0" spc="-10"/>
              <a:t> </a:t>
            </a:r>
            <a:r>
              <a:rPr dirty="0"/>
              <a:t>podrobného</a:t>
            </a:r>
            <a:r>
              <a:rPr dirty="0" spc="-10"/>
              <a:t> </a:t>
            </a:r>
            <a:r>
              <a:rPr dirty="0"/>
              <a:t>návodu</a:t>
            </a:r>
            <a:r>
              <a:rPr dirty="0" spc="-10"/>
              <a:t> </a:t>
            </a:r>
            <a:r>
              <a:rPr dirty="0"/>
              <a:t>k</a:t>
            </a:r>
            <a:r>
              <a:rPr dirty="0" spc="-10"/>
              <a:t> </a:t>
            </a:r>
            <a:r>
              <a:rPr dirty="0"/>
              <a:t>jeho</a:t>
            </a:r>
            <a:r>
              <a:rPr dirty="0" spc="-10"/>
              <a:t> </a:t>
            </a:r>
            <a:r>
              <a:rPr dirty="0"/>
              <a:t>vyplnění</a:t>
            </a:r>
            <a:r>
              <a:rPr dirty="0" spc="-10"/>
              <a:t> </a:t>
            </a:r>
            <a:r>
              <a:rPr dirty="0"/>
              <a:t>naleznete</a:t>
            </a:r>
            <a:r>
              <a:rPr dirty="0" spc="-10"/>
              <a:t> </a:t>
            </a:r>
            <a:r>
              <a:rPr dirty="0"/>
              <a:t>na</a:t>
            </a:r>
            <a:r>
              <a:rPr dirty="0" spc="-10"/>
              <a:t> </a:t>
            </a:r>
            <a:r>
              <a:rPr dirty="0"/>
              <a:t>internetových</a:t>
            </a:r>
            <a:r>
              <a:rPr dirty="0" spc="-10"/>
              <a:t> </a:t>
            </a:r>
            <a:r>
              <a:rPr dirty="0"/>
              <a:t>stránkách</a:t>
            </a:r>
            <a:r>
              <a:rPr dirty="0" spc="-10"/>
              <a:t> </a:t>
            </a:r>
            <a:r>
              <a:rPr dirty="0"/>
              <a:t>www.ekokom.cz. </a:t>
            </a:r>
            <a:r>
              <a:rPr dirty="0"/>
              <a:t> V</a:t>
            </a:r>
            <a:r>
              <a:rPr dirty="0" spc="-15"/>
              <a:t> </a:t>
            </a:r>
            <a:r>
              <a:rPr dirty="0"/>
              <a:t>případě</a:t>
            </a:r>
            <a:r>
              <a:rPr dirty="0" spc="-15"/>
              <a:t> </a:t>
            </a:r>
            <a:r>
              <a:rPr dirty="0"/>
              <a:t>jakýchkoliv</a:t>
            </a:r>
            <a:r>
              <a:rPr dirty="0" spc="-15"/>
              <a:t> </a:t>
            </a:r>
            <a:r>
              <a:rPr dirty="0"/>
              <a:t>potíží</a:t>
            </a:r>
            <a:r>
              <a:rPr dirty="0" spc="-15"/>
              <a:t> </a:t>
            </a:r>
            <a:r>
              <a:rPr dirty="0"/>
              <a:t>s</a:t>
            </a:r>
            <a:r>
              <a:rPr dirty="0" spc="-15"/>
              <a:t> </a:t>
            </a:r>
            <a:r>
              <a:rPr dirty="0"/>
              <a:t>vyplněním</a:t>
            </a:r>
            <a:r>
              <a:rPr dirty="0" spc="-15"/>
              <a:t> </a:t>
            </a:r>
            <a:r>
              <a:rPr dirty="0"/>
              <a:t>dotazníku</a:t>
            </a:r>
            <a:r>
              <a:rPr dirty="0" spc="-15"/>
              <a:t> </a:t>
            </a:r>
            <a:r>
              <a:rPr dirty="0"/>
              <a:t>kontaktujte</a:t>
            </a:r>
            <a:r>
              <a:rPr dirty="0" spc="-15"/>
              <a:t> </a:t>
            </a:r>
            <a:r>
              <a:rPr dirty="0"/>
              <a:t>příslušného</a:t>
            </a:r>
            <a:r>
              <a:rPr dirty="0" spc="-15"/>
              <a:t> </a:t>
            </a:r>
            <a:r>
              <a:rPr dirty="0"/>
              <a:t>regionálního</a:t>
            </a:r>
            <a:r>
              <a:rPr dirty="0" spc="-15"/>
              <a:t> </a:t>
            </a:r>
            <a:r>
              <a:rPr dirty="0"/>
              <a:t>manažera.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/>
              <a:t>Verze</a:t>
            </a:r>
            <a:r>
              <a:rPr dirty="0" spc="-105"/>
              <a:t> </a:t>
            </a:r>
            <a:r>
              <a:rPr dirty="0"/>
              <a:t>11.00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50"/>
              </a:spcBef>
            </a:pPr>
            <a:r>
              <a:rPr dirty="0"/>
              <a:t>Elektronický</a:t>
            </a:r>
            <a:r>
              <a:rPr dirty="0" spc="-10"/>
              <a:t> </a:t>
            </a:r>
            <a:r>
              <a:rPr dirty="0"/>
              <a:t>formulář</a:t>
            </a:r>
            <a:r>
              <a:rPr dirty="0" spc="-10"/>
              <a:t> </a:t>
            </a:r>
            <a:r>
              <a:rPr dirty="0"/>
              <a:t>dotazníku</a:t>
            </a:r>
            <a:r>
              <a:rPr dirty="0" spc="-10"/>
              <a:t> </a:t>
            </a:r>
            <a:r>
              <a:rPr dirty="0"/>
              <a:t>včetně</a:t>
            </a:r>
            <a:r>
              <a:rPr dirty="0" spc="-10"/>
              <a:t> </a:t>
            </a:r>
            <a:r>
              <a:rPr dirty="0"/>
              <a:t>podrobného</a:t>
            </a:r>
            <a:r>
              <a:rPr dirty="0" spc="-10"/>
              <a:t> </a:t>
            </a:r>
            <a:r>
              <a:rPr dirty="0"/>
              <a:t>návodu</a:t>
            </a:r>
            <a:r>
              <a:rPr dirty="0" spc="-10"/>
              <a:t> </a:t>
            </a:r>
            <a:r>
              <a:rPr dirty="0"/>
              <a:t>k</a:t>
            </a:r>
            <a:r>
              <a:rPr dirty="0" spc="-10"/>
              <a:t> </a:t>
            </a:r>
            <a:r>
              <a:rPr dirty="0"/>
              <a:t>jeho</a:t>
            </a:r>
            <a:r>
              <a:rPr dirty="0" spc="-10"/>
              <a:t> </a:t>
            </a:r>
            <a:r>
              <a:rPr dirty="0"/>
              <a:t>vyplnění</a:t>
            </a:r>
            <a:r>
              <a:rPr dirty="0" spc="-10"/>
              <a:t> </a:t>
            </a:r>
            <a:r>
              <a:rPr dirty="0"/>
              <a:t>naleznete</a:t>
            </a:r>
            <a:r>
              <a:rPr dirty="0" spc="-10"/>
              <a:t> </a:t>
            </a:r>
            <a:r>
              <a:rPr dirty="0"/>
              <a:t>na</a:t>
            </a:r>
            <a:r>
              <a:rPr dirty="0" spc="-10"/>
              <a:t> </a:t>
            </a:r>
            <a:r>
              <a:rPr dirty="0"/>
              <a:t>internetových</a:t>
            </a:r>
            <a:r>
              <a:rPr dirty="0" spc="-10"/>
              <a:t> </a:t>
            </a:r>
            <a:r>
              <a:rPr dirty="0"/>
              <a:t>stránkách</a:t>
            </a:r>
            <a:r>
              <a:rPr dirty="0" spc="-10"/>
              <a:t> </a:t>
            </a:r>
            <a:r>
              <a:rPr dirty="0"/>
              <a:t>www.ekokom.cz. </a:t>
            </a:r>
            <a:r>
              <a:rPr dirty="0"/>
              <a:t> V</a:t>
            </a:r>
            <a:r>
              <a:rPr dirty="0" spc="-15"/>
              <a:t> </a:t>
            </a:r>
            <a:r>
              <a:rPr dirty="0"/>
              <a:t>případě</a:t>
            </a:r>
            <a:r>
              <a:rPr dirty="0" spc="-15"/>
              <a:t> </a:t>
            </a:r>
            <a:r>
              <a:rPr dirty="0"/>
              <a:t>jakýchkoliv</a:t>
            </a:r>
            <a:r>
              <a:rPr dirty="0" spc="-15"/>
              <a:t> </a:t>
            </a:r>
            <a:r>
              <a:rPr dirty="0"/>
              <a:t>potíží</a:t>
            </a:r>
            <a:r>
              <a:rPr dirty="0" spc="-15"/>
              <a:t> </a:t>
            </a:r>
            <a:r>
              <a:rPr dirty="0"/>
              <a:t>s</a:t>
            </a:r>
            <a:r>
              <a:rPr dirty="0" spc="-15"/>
              <a:t> </a:t>
            </a:r>
            <a:r>
              <a:rPr dirty="0"/>
              <a:t>vyplněním</a:t>
            </a:r>
            <a:r>
              <a:rPr dirty="0" spc="-15"/>
              <a:t> </a:t>
            </a:r>
            <a:r>
              <a:rPr dirty="0"/>
              <a:t>dotazníku</a:t>
            </a:r>
            <a:r>
              <a:rPr dirty="0" spc="-15"/>
              <a:t> </a:t>
            </a:r>
            <a:r>
              <a:rPr dirty="0"/>
              <a:t>kontaktujte</a:t>
            </a:r>
            <a:r>
              <a:rPr dirty="0" spc="-15"/>
              <a:t> </a:t>
            </a:r>
            <a:r>
              <a:rPr dirty="0"/>
              <a:t>příslušného</a:t>
            </a:r>
            <a:r>
              <a:rPr dirty="0" spc="-15"/>
              <a:t> </a:t>
            </a:r>
            <a:r>
              <a:rPr dirty="0"/>
              <a:t>regionálního</a:t>
            </a:r>
            <a:r>
              <a:rPr dirty="0" spc="-15"/>
              <a:t> </a:t>
            </a:r>
            <a:r>
              <a:rPr dirty="0"/>
              <a:t>manažera.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/>
              <a:t>Verze</a:t>
            </a:r>
            <a:r>
              <a:rPr dirty="0" spc="-105"/>
              <a:t> </a:t>
            </a:r>
            <a:r>
              <a:rPr dirty="0"/>
              <a:t>11.00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50"/>
              </a:spcBef>
            </a:pPr>
            <a:r>
              <a:rPr dirty="0"/>
              <a:t>Elektronický</a:t>
            </a:r>
            <a:r>
              <a:rPr dirty="0" spc="-10"/>
              <a:t> </a:t>
            </a:r>
            <a:r>
              <a:rPr dirty="0"/>
              <a:t>formulář</a:t>
            </a:r>
            <a:r>
              <a:rPr dirty="0" spc="-10"/>
              <a:t> </a:t>
            </a:r>
            <a:r>
              <a:rPr dirty="0"/>
              <a:t>dotazníku</a:t>
            </a:r>
            <a:r>
              <a:rPr dirty="0" spc="-10"/>
              <a:t> </a:t>
            </a:r>
            <a:r>
              <a:rPr dirty="0"/>
              <a:t>včetně</a:t>
            </a:r>
            <a:r>
              <a:rPr dirty="0" spc="-10"/>
              <a:t> </a:t>
            </a:r>
            <a:r>
              <a:rPr dirty="0"/>
              <a:t>podrobného</a:t>
            </a:r>
            <a:r>
              <a:rPr dirty="0" spc="-10"/>
              <a:t> </a:t>
            </a:r>
            <a:r>
              <a:rPr dirty="0"/>
              <a:t>návodu</a:t>
            </a:r>
            <a:r>
              <a:rPr dirty="0" spc="-10"/>
              <a:t> </a:t>
            </a:r>
            <a:r>
              <a:rPr dirty="0"/>
              <a:t>k</a:t>
            </a:r>
            <a:r>
              <a:rPr dirty="0" spc="-10"/>
              <a:t> </a:t>
            </a:r>
            <a:r>
              <a:rPr dirty="0"/>
              <a:t>jeho</a:t>
            </a:r>
            <a:r>
              <a:rPr dirty="0" spc="-10"/>
              <a:t> </a:t>
            </a:r>
            <a:r>
              <a:rPr dirty="0"/>
              <a:t>vyplnění</a:t>
            </a:r>
            <a:r>
              <a:rPr dirty="0" spc="-10"/>
              <a:t> </a:t>
            </a:r>
            <a:r>
              <a:rPr dirty="0"/>
              <a:t>naleznete</a:t>
            </a:r>
            <a:r>
              <a:rPr dirty="0" spc="-10"/>
              <a:t> </a:t>
            </a:r>
            <a:r>
              <a:rPr dirty="0"/>
              <a:t>na</a:t>
            </a:r>
            <a:r>
              <a:rPr dirty="0" spc="-10"/>
              <a:t> </a:t>
            </a:r>
            <a:r>
              <a:rPr dirty="0"/>
              <a:t>internetových</a:t>
            </a:r>
            <a:r>
              <a:rPr dirty="0" spc="-10"/>
              <a:t> </a:t>
            </a:r>
            <a:r>
              <a:rPr dirty="0"/>
              <a:t>stránkách</a:t>
            </a:r>
            <a:r>
              <a:rPr dirty="0" spc="-10"/>
              <a:t> </a:t>
            </a:r>
            <a:r>
              <a:rPr dirty="0"/>
              <a:t>www.ekokom.cz. </a:t>
            </a:r>
            <a:r>
              <a:rPr dirty="0"/>
              <a:t> V</a:t>
            </a:r>
            <a:r>
              <a:rPr dirty="0" spc="-15"/>
              <a:t> </a:t>
            </a:r>
            <a:r>
              <a:rPr dirty="0"/>
              <a:t>případě</a:t>
            </a:r>
            <a:r>
              <a:rPr dirty="0" spc="-15"/>
              <a:t> </a:t>
            </a:r>
            <a:r>
              <a:rPr dirty="0"/>
              <a:t>jakýchkoliv</a:t>
            </a:r>
            <a:r>
              <a:rPr dirty="0" spc="-15"/>
              <a:t> </a:t>
            </a:r>
            <a:r>
              <a:rPr dirty="0"/>
              <a:t>potíží</a:t>
            </a:r>
            <a:r>
              <a:rPr dirty="0" spc="-15"/>
              <a:t> </a:t>
            </a:r>
            <a:r>
              <a:rPr dirty="0"/>
              <a:t>s</a:t>
            </a:r>
            <a:r>
              <a:rPr dirty="0" spc="-15"/>
              <a:t> </a:t>
            </a:r>
            <a:r>
              <a:rPr dirty="0"/>
              <a:t>vyplněním</a:t>
            </a:r>
            <a:r>
              <a:rPr dirty="0" spc="-15"/>
              <a:t> </a:t>
            </a:r>
            <a:r>
              <a:rPr dirty="0"/>
              <a:t>dotazníku</a:t>
            </a:r>
            <a:r>
              <a:rPr dirty="0" spc="-15"/>
              <a:t> </a:t>
            </a:r>
            <a:r>
              <a:rPr dirty="0"/>
              <a:t>kontaktujte</a:t>
            </a:r>
            <a:r>
              <a:rPr dirty="0" spc="-15"/>
              <a:t> </a:t>
            </a:r>
            <a:r>
              <a:rPr dirty="0"/>
              <a:t>příslušného</a:t>
            </a:r>
            <a:r>
              <a:rPr dirty="0" spc="-15"/>
              <a:t> </a:t>
            </a:r>
            <a:r>
              <a:rPr dirty="0"/>
              <a:t>regionálního</a:t>
            </a:r>
            <a:r>
              <a:rPr dirty="0" spc="-15"/>
              <a:t> </a:t>
            </a:r>
            <a:r>
              <a:rPr dirty="0"/>
              <a:t>manažera.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/>
              <a:t>Verze</a:t>
            </a:r>
            <a:r>
              <a:rPr dirty="0" spc="-105"/>
              <a:t> </a:t>
            </a:r>
            <a:r>
              <a:rPr dirty="0"/>
              <a:t>11.00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33895" y="10417830"/>
            <a:ext cx="3703320" cy="172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50"/>
              </a:spcBef>
            </a:pPr>
            <a:r>
              <a:rPr dirty="0"/>
              <a:t>Elektronický</a:t>
            </a:r>
            <a:r>
              <a:rPr dirty="0" spc="-10"/>
              <a:t> </a:t>
            </a:r>
            <a:r>
              <a:rPr dirty="0"/>
              <a:t>formulář</a:t>
            </a:r>
            <a:r>
              <a:rPr dirty="0" spc="-10"/>
              <a:t> </a:t>
            </a:r>
            <a:r>
              <a:rPr dirty="0"/>
              <a:t>dotazníku</a:t>
            </a:r>
            <a:r>
              <a:rPr dirty="0" spc="-10"/>
              <a:t> </a:t>
            </a:r>
            <a:r>
              <a:rPr dirty="0"/>
              <a:t>včetně</a:t>
            </a:r>
            <a:r>
              <a:rPr dirty="0" spc="-10"/>
              <a:t> </a:t>
            </a:r>
            <a:r>
              <a:rPr dirty="0"/>
              <a:t>podrobného</a:t>
            </a:r>
            <a:r>
              <a:rPr dirty="0" spc="-10"/>
              <a:t> </a:t>
            </a:r>
            <a:r>
              <a:rPr dirty="0"/>
              <a:t>návodu</a:t>
            </a:r>
            <a:r>
              <a:rPr dirty="0" spc="-10"/>
              <a:t> </a:t>
            </a:r>
            <a:r>
              <a:rPr dirty="0"/>
              <a:t>k</a:t>
            </a:r>
            <a:r>
              <a:rPr dirty="0" spc="-10"/>
              <a:t> </a:t>
            </a:r>
            <a:r>
              <a:rPr dirty="0"/>
              <a:t>jeho</a:t>
            </a:r>
            <a:r>
              <a:rPr dirty="0" spc="-10"/>
              <a:t> </a:t>
            </a:r>
            <a:r>
              <a:rPr dirty="0"/>
              <a:t>vyplnění</a:t>
            </a:r>
            <a:r>
              <a:rPr dirty="0" spc="-10"/>
              <a:t> </a:t>
            </a:r>
            <a:r>
              <a:rPr dirty="0"/>
              <a:t>naleznete</a:t>
            </a:r>
            <a:r>
              <a:rPr dirty="0" spc="-10"/>
              <a:t> </a:t>
            </a:r>
            <a:r>
              <a:rPr dirty="0"/>
              <a:t>na</a:t>
            </a:r>
            <a:r>
              <a:rPr dirty="0" spc="-10"/>
              <a:t> </a:t>
            </a:r>
            <a:r>
              <a:rPr dirty="0"/>
              <a:t>internetových</a:t>
            </a:r>
            <a:r>
              <a:rPr dirty="0" spc="-10"/>
              <a:t> </a:t>
            </a:r>
            <a:r>
              <a:rPr dirty="0"/>
              <a:t>stránkách</a:t>
            </a:r>
            <a:r>
              <a:rPr dirty="0" spc="-10"/>
              <a:t> </a:t>
            </a:r>
            <a:r>
              <a:rPr dirty="0"/>
              <a:t>www.ekokom.cz. </a:t>
            </a:r>
            <a:r>
              <a:rPr dirty="0"/>
              <a:t> V</a:t>
            </a:r>
            <a:r>
              <a:rPr dirty="0" spc="-15"/>
              <a:t> </a:t>
            </a:r>
            <a:r>
              <a:rPr dirty="0"/>
              <a:t>případě</a:t>
            </a:r>
            <a:r>
              <a:rPr dirty="0" spc="-15"/>
              <a:t> </a:t>
            </a:r>
            <a:r>
              <a:rPr dirty="0"/>
              <a:t>jakýchkoliv</a:t>
            </a:r>
            <a:r>
              <a:rPr dirty="0" spc="-15"/>
              <a:t> </a:t>
            </a:r>
            <a:r>
              <a:rPr dirty="0"/>
              <a:t>potíží</a:t>
            </a:r>
            <a:r>
              <a:rPr dirty="0" spc="-15"/>
              <a:t> </a:t>
            </a:r>
            <a:r>
              <a:rPr dirty="0"/>
              <a:t>s</a:t>
            </a:r>
            <a:r>
              <a:rPr dirty="0" spc="-15"/>
              <a:t> </a:t>
            </a:r>
            <a:r>
              <a:rPr dirty="0"/>
              <a:t>vyplněním</a:t>
            </a:r>
            <a:r>
              <a:rPr dirty="0" spc="-15"/>
              <a:t> </a:t>
            </a:r>
            <a:r>
              <a:rPr dirty="0"/>
              <a:t>dotazníku</a:t>
            </a:r>
            <a:r>
              <a:rPr dirty="0" spc="-15"/>
              <a:t> </a:t>
            </a:r>
            <a:r>
              <a:rPr dirty="0"/>
              <a:t>kontaktujte</a:t>
            </a:r>
            <a:r>
              <a:rPr dirty="0" spc="-15"/>
              <a:t> </a:t>
            </a:r>
            <a:r>
              <a:rPr dirty="0"/>
              <a:t>příslušného</a:t>
            </a:r>
            <a:r>
              <a:rPr dirty="0" spc="-15"/>
              <a:t> </a:t>
            </a:r>
            <a:r>
              <a:rPr dirty="0"/>
              <a:t>regionálního</a:t>
            </a:r>
            <a:r>
              <a:rPr dirty="0" spc="-15"/>
              <a:t> </a:t>
            </a:r>
            <a:r>
              <a:rPr dirty="0"/>
              <a:t>manažera.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809155" y="10455978"/>
            <a:ext cx="440690" cy="111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/>
              <a:t>Verze</a:t>
            </a:r>
            <a:r>
              <a:rPr dirty="0" spc="-105"/>
              <a:t> </a:t>
            </a:r>
            <a:r>
              <a:rPr dirty="0"/>
              <a:t>11.00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hyperlink" Target="mailto:dotazniky.obce@ekokom.cz" TargetMode="External"/><Relationship Id="rId4" Type="http://schemas.openxmlformats.org/officeDocument/2006/relationships/hyperlink" Target="http://www.ujezduzdaru.cz/" TargetMode="External"/><Relationship Id="rId5" Type="http://schemas.openxmlformats.org/officeDocument/2006/relationships/hyperlink" Target="mailto:ujezd@mybox.cz" TargetMode="External"/><Relationship Id="rId6" Type="http://schemas.openxmlformats.org/officeDocument/2006/relationships/hyperlink" Target="http://www.ujezduzdaru.cz/obecni-urad/vyhlasky-obce" TargetMode="External"/><Relationship Id="rId7" Type="http://schemas.openxmlformats.org/officeDocument/2006/relationships/hyperlink" Target="http://www.ujezduzdaru.cz/obecni-urad/odpady" TargetMode="External"/><Relationship Id="rId8" Type="http://schemas.openxmlformats.org/officeDocument/2006/relationships/hyperlink" Target="http://www.ekokom.cz/" TargetMode="Externa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hyperlink" Target="http://www.ekokom.cz/" TargetMode="Externa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Relationship Id="rId3" Type="http://schemas.openxmlformats.org/officeDocument/2006/relationships/hyperlink" Target="http://www.ekokom.cz/" TargetMode="Externa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g"/><Relationship Id="rId3" Type="http://schemas.openxmlformats.org/officeDocument/2006/relationships/hyperlink" Target="http://www.ekokom.cz/" TargetMode="Externa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Relationship Id="rId3" Type="http://schemas.openxmlformats.org/officeDocument/2006/relationships/hyperlink" Target="http://www.ekokom.cz/" TargetMode="Externa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g"/><Relationship Id="rId3" Type="http://schemas.openxmlformats.org/officeDocument/2006/relationships/hyperlink" Target="http://www.ekokom.cz/" TargetMode="Externa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g"/><Relationship Id="rId3" Type="http://schemas.openxmlformats.org/officeDocument/2006/relationships/hyperlink" Target="http://www.ekokom.cz/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25425" y="111125"/>
          <a:ext cx="7096125" cy="463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0200"/>
                <a:gridCol w="3429000"/>
                <a:gridCol w="1028700"/>
                <a:gridCol w="1028700"/>
              </a:tblGrid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90805">
                        <a:lnSpc>
                          <a:spcPts val="1505"/>
                        </a:lnSpc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DOTAZNÍK ZA ROK</a:t>
                      </a:r>
                      <a:r>
                        <a:rPr dirty="0" sz="1400" spc="-8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latin typeface="Arial"/>
                          <a:cs typeface="Arial"/>
                        </a:rPr>
                        <a:t>2023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504825">
                        <a:lnSpc>
                          <a:spcPts val="665"/>
                        </a:lnSpc>
                      </a:pPr>
                      <a:r>
                        <a:rPr dirty="0" sz="600">
                          <a:latin typeface="Arial"/>
                          <a:cs typeface="Arial"/>
                        </a:rPr>
                        <a:t>o nakládání s komunálním odpadem v obci, se zaměřením na tříděný</a:t>
                      </a:r>
                      <a:r>
                        <a:rPr dirty="0" sz="6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>
                          <a:latin typeface="Arial"/>
                          <a:cs typeface="Arial"/>
                        </a:rPr>
                        <a:t>sběr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algn="ctr" marL="9080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DOTAZNÍK JE NEZBYTNÉ VYPLNIT </a:t>
                      </a:r>
                      <a:r>
                        <a:rPr dirty="0" sz="600" spc="-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ODESLAT NEJPOZDĚJI DO 28. ÚNORA</a:t>
                      </a:r>
                      <a:r>
                        <a:rPr dirty="0" sz="600" spc="-9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2024*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600" b="1">
                          <a:latin typeface="Arial"/>
                          <a:cs typeface="Arial"/>
                        </a:rPr>
                        <a:t>Tento dotazník</a:t>
                      </a:r>
                      <a:r>
                        <a:rPr dirty="0" sz="6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je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algn="ctr" marL="26034" marR="18415">
                        <a:lnSpc>
                          <a:spcPct val="156200"/>
                        </a:lnSpc>
                      </a:pPr>
                      <a:r>
                        <a:rPr dirty="0" sz="600" b="1">
                          <a:latin typeface="Arial"/>
                          <a:cs typeface="Arial"/>
                        </a:rPr>
                        <a:t>přílohou č. 3 Smlouvy**  mezi obcí a EKO-KOM,</a:t>
                      </a:r>
                      <a:r>
                        <a:rPr dirty="0" sz="6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a.s.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234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3685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800">
                          <a:latin typeface="Arial"/>
                          <a:cs typeface="Arial"/>
                        </a:rPr>
                        <a:t>Strana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1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z</a:t>
                      </a:r>
                      <a:r>
                        <a:rPr dirty="0" sz="8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342900" y="189688"/>
            <a:ext cx="1347046" cy="3064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400800" y="228600"/>
            <a:ext cx="800100" cy="228600"/>
          </a:xfrm>
          <a:custGeom>
            <a:avLst/>
            <a:gdLst/>
            <a:ahLst/>
            <a:cxnLst/>
            <a:rect l="l" t="t" r="r" b="b"/>
            <a:pathLst>
              <a:path w="800100" h="228600">
                <a:moveTo>
                  <a:pt x="7543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82880"/>
                </a:lnTo>
                <a:lnTo>
                  <a:pt x="3593" y="200675"/>
                </a:lnTo>
                <a:lnTo>
                  <a:pt x="13392" y="215207"/>
                </a:lnTo>
                <a:lnTo>
                  <a:pt x="27924" y="225006"/>
                </a:lnTo>
                <a:lnTo>
                  <a:pt x="45720" y="228600"/>
                </a:lnTo>
                <a:lnTo>
                  <a:pt x="754380" y="228600"/>
                </a:lnTo>
                <a:lnTo>
                  <a:pt x="772175" y="225006"/>
                </a:lnTo>
                <a:lnTo>
                  <a:pt x="786707" y="215207"/>
                </a:lnTo>
                <a:lnTo>
                  <a:pt x="796506" y="200675"/>
                </a:lnTo>
                <a:lnTo>
                  <a:pt x="800100" y="182880"/>
                </a:lnTo>
                <a:lnTo>
                  <a:pt x="800100" y="45720"/>
                </a:lnTo>
                <a:lnTo>
                  <a:pt x="796506" y="27924"/>
                </a:lnTo>
                <a:lnTo>
                  <a:pt x="786707" y="13392"/>
                </a:lnTo>
                <a:lnTo>
                  <a:pt x="772175" y="3593"/>
                </a:lnTo>
                <a:lnTo>
                  <a:pt x="754380" y="0"/>
                </a:lnTo>
                <a:close/>
              </a:path>
            </a:pathLst>
          </a:custGeom>
          <a:solidFill>
            <a:srgbClr val="E9E9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5425" y="10401300"/>
            <a:ext cx="7092950" cy="0"/>
          </a:xfrm>
          <a:custGeom>
            <a:avLst/>
            <a:gdLst/>
            <a:ahLst/>
            <a:cxnLst/>
            <a:rect l="l" t="t" r="r" b="b"/>
            <a:pathLst>
              <a:path w="7092950" h="0">
                <a:moveTo>
                  <a:pt x="0" y="0"/>
                </a:moveTo>
                <a:lnTo>
                  <a:pt x="709295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47611" y="685800"/>
            <a:ext cx="7076440" cy="342900"/>
          </a:xfrm>
          <a:custGeom>
            <a:avLst/>
            <a:gdLst/>
            <a:ahLst/>
            <a:cxnLst/>
            <a:rect l="l" t="t" r="r" b="b"/>
            <a:pathLst>
              <a:path w="7076440" h="342900">
                <a:moveTo>
                  <a:pt x="7030656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297180"/>
                </a:lnTo>
                <a:lnTo>
                  <a:pt x="3593" y="314975"/>
                </a:lnTo>
                <a:lnTo>
                  <a:pt x="13392" y="329507"/>
                </a:lnTo>
                <a:lnTo>
                  <a:pt x="27924" y="339306"/>
                </a:lnTo>
                <a:lnTo>
                  <a:pt x="45720" y="342900"/>
                </a:lnTo>
                <a:lnTo>
                  <a:pt x="7030656" y="342900"/>
                </a:lnTo>
                <a:lnTo>
                  <a:pt x="7048451" y="339306"/>
                </a:lnTo>
                <a:lnTo>
                  <a:pt x="7062984" y="329507"/>
                </a:lnTo>
                <a:lnTo>
                  <a:pt x="7072783" y="314975"/>
                </a:lnTo>
                <a:lnTo>
                  <a:pt x="7076376" y="297180"/>
                </a:lnTo>
                <a:lnTo>
                  <a:pt x="7076376" y="45720"/>
                </a:lnTo>
                <a:lnTo>
                  <a:pt x="7072783" y="27924"/>
                </a:lnTo>
                <a:lnTo>
                  <a:pt x="7062984" y="13392"/>
                </a:lnTo>
                <a:lnTo>
                  <a:pt x="7048451" y="3593"/>
                </a:lnTo>
                <a:lnTo>
                  <a:pt x="7030656" y="0"/>
                </a:lnTo>
                <a:close/>
              </a:path>
            </a:pathLst>
          </a:custGeom>
          <a:solidFill>
            <a:srgbClr val="FFD6D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47611" y="685800"/>
            <a:ext cx="7076440" cy="342900"/>
          </a:xfrm>
          <a:custGeom>
            <a:avLst/>
            <a:gdLst/>
            <a:ahLst/>
            <a:cxnLst/>
            <a:rect l="l" t="t" r="r" b="b"/>
            <a:pathLst>
              <a:path w="7076440" h="342900">
                <a:moveTo>
                  <a:pt x="0" y="45720"/>
                </a:moveTo>
                <a:lnTo>
                  <a:pt x="0" y="297180"/>
                </a:lnTo>
                <a:lnTo>
                  <a:pt x="3593" y="314975"/>
                </a:lnTo>
                <a:lnTo>
                  <a:pt x="13392" y="329507"/>
                </a:lnTo>
                <a:lnTo>
                  <a:pt x="27924" y="339306"/>
                </a:lnTo>
                <a:lnTo>
                  <a:pt x="45720" y="342900"/>
                </a:lnTo>
                <a:lnTo>
                  <a:pt x="7030656" y="342900"/>
                </a:lnTo>
                <a:lnTo>
                  <a:pt x="7048451" y="339306"/>
                </a:lnTo>
                <a:lnTo>
                  <a:pt x="7062984" y="329507"/>
                </a:lnTo>
                <a:lnTo>
                  <a:pt x="7072783" y="314975"/>
                </a:lnTo>
                <a:lnTo>
                  <a:pt x="7076376" y="297180"/>
                </a:lnTo>
                <a:lnTo>
                  <a:pt x="7076376" y="45720"/>
                </a:lnTo>
                <a:lnTo>
                  <a:pt x="7072783" y="27924"/>
                </a:lnTo>
                <a:lnTo>
                  <a:pt x="7062984" y="13392"/>
                </a:lnTo>
                <a:lnTo>
                  <a:pt x="7048451" y="3593"/>
                </a:lnTo>
                <a:lnTo>
                  <a:pt x="7030656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457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242898" y="767524"/>
            <a:ext cx="778510" cy="202565"/>
          </a:xfrm>
          <a:custGeom>
            <a:avLst/>
            <a:gdLst/>
            <a:ahLst/>
            <a:cxnLst/>
            <a:rect l="l" t="t" r="r" b="b"/>
            <a:pathLst>
              <a:path w="778510" h="202565">
                <a:moveTo>
                  <a:pt x="732777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56591"/>
                </a:lnTo>
                <a:lnTo>
                  <a:pt x="3593" y="174386"/>
                </a:lnTo>
                <a:lnTo>
                  <a:pt x="13392" y="188918"/>
                </a:lnTo>
                <a:lnTo>
                  <a:pt x="27924" y="198717"/>
                </a:lnTo>
                <a:lnTo>
                  <a:pt x="45720" y="202311"/>
                </a:lnTo>
                <a:lnTo>
                  <a:pt x="732777" y="202311"/>
                </a:lnTo>
                <a:lnTo>
                  <a:pt x="750572" y="198717"/>
                </a:lnTo>
                <a:lnTo>
                  <a:pt x="765105" y="188918"/>
                </a:lnTo>
                <a:lnTo>
                  <a:pt x="774903" y="174386"/>
                </a:lnTo>
                <a:lnTo>
                  <a:pt x="778497" y="156591"/>
                </a:lnTo>
                <a:lnTo>
                  <a:pt x="778497" y="45720"/>
                </a:lnTo>
                <a:lnTo>
                  <a:pt x="774903" y="27924"/>
                </a:lnTo>
                <a:lnTo>
                  <a:pt x="765105" y="13392"/>
                </a:lnTo>
                <a:lnTo>
                  <a:pt x="750572" y="3593"/>
                </a:lnTo>
                <a:lnTo>
                  <a:pt x="73277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288618" y="767524"/>
            <a:ext cx="687070" cy="0"/>
          </a:xfrm>
          <a:custGeom>
            <a:avLst/>
            <a:gdLst/>
            <a:ahLst/>
            <a:cxnLst/>
            <a:rect l="l" t="t" r="r" b="b"/>
            <a:pathLst>
              <a:path w="687069" h="0">
                <a:moveTo>
                  <a:pt x="0" y="0"/>
                </a:moveTo>
                <a:lnTo>
                  <a:pt x="68705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288618" y="969835"/>
            <a:ext cx="687070" cy="0"/>
          </a:xfrm>
          <a:custGeom>
            <a:avLst/>
            <a:gdLst/>
            <a:ahLst/>
            <a:cxnLst/>
            <a:rect l="l" t="t" r="r" b="b"/>
            <a:pathLst>
              <a:path w="687069" h="0">
                <a:moveTo>
                  <a:pt x="0" y="0"/>
                </a:moveTo>
                <a:lnTo>
                  <a:pt x="68705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021395" y="813244"/>
            <a:ext cx="0" cy="111125"/>
          </a:xfrm>
          <a:custGeom>
            <a:avLst/>
            <a:gdLst/>
            <a:ahLst/>
            <a:cxnLst/>
            <a:rect l="l" t="t" r="r" b="b"/>
            <a:pathLst>
              <a:path w="0" h="111125">
                <a:moveTo>
                  <a:pt x="0" y="0"/>
                </a:moveTo>
                <a:lnTo>
                  <a:pt x="0" y="110871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242898" y="813244"/>
            <a:ext cx="0" cy="111125"/>
          </a:xfrm>
          <a:custGeom>
            <a:avLst/>
            <a:gdLst/>
            <a:ahLst/>
            <a:cxnLst/>
            <a:rect l="l" t="t" r="r" b="b"/>
            <a:pathLst>
              <a:path w="0" h="111125">
                <a:moveTo>
                  <a:pt x="0" y="0"/>
                </a:moveTo>
                <a:lnTo>
                  <a:pt x="0" y="110871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242898" y="924115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19">
                <a:moveTo>
                  <a:pt x="0" y="0"/>
                </a:moveTo>
                <a:lnTo>
                  <a:pt x="3593" y="17795"/>
                </a:lnTo>
                <a:lnTo>
                  <a:pt x="13392" y="32327"/>
                </a:lnTo>
                <a:lnTo>
                  <a:pt x="27924" y="42126"/>
                </a:lnTo>
                <a:lnTo>
                  <a:pt x="4572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975675" y="924115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19">
                <a:moveTo>
                  <a:pt x="0" y="45720"/>
                </a:moveTo>
                <a:lnTo>
                  <a:pt x="17795" y="42126"/>
                </a:lnTo>
                <a:lnTo>
                  <a:pt x="32327" y="32327"/>
                </a:lnTo>
                <a:lnTo>
                  <a:pt x="42126" y="17795"/>
                </a:lnTo>
                <a:lnTo>
                  <a:pt x="4572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975675" y="767524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19">
                <a:moveTo>
                  <a:pt x="45719" y="45720"/>
                </a:moveTo>
                <a:lnTo>
                  <a:pt x="42126" y="27924"/>
                </a:lnTo>
                <a:lnTo>
                  <a:pt x="32327" y="13392"/>
                </a:lnTo>
                <a:lnTo>
                  <a:pt x="17795" y="3593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242898" y="767524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19">
                <a:moveTo>
                  <a:pt x="45719" y="0"/>
                </a:move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342900" y="816178"/>
            <a:ext cx="1207770" cy="1231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r>
              <a:rPr dirty="0" sz="800" b="1">
                <a:latin typeface="Arial"/>
                <a:cs typeface="Arial"/>
              </a:rPr>
              <a:t>TYP DOTAZNÍKU:</a:t>
            </a:r>
            <a:r>
              <a:rPr dirty="0" sz="800" spc="105" b="1">
                <a:latin typeface="Arial"/>
                <a:cs typeface="Arial"/>
              </a:rPr>
              <a:t> </a:t>
            </a:r>
            <a:r>
              <a:rPr dirty="0" baseline="3472" sz="1200">
                <a:latin typeface="Arial"/>
                <a:cs typeface="Arial"/>
              </a:rPr>
              <a:t>Běžný</a:t>
            </a:r>
            <a:endParaRPr baseline="3472" sz="12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189695" y="799389"/>
            <a:ext cx="4417060" cy="1079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r>
              <a:rPr dirty="0" sz="700">
                <a:latin typeface="Arial"/>
                <a:cs typeface="Arial"/>
              </a:rPr>
              <a:t>Opravný Dotazník odevzdávejte stejným způsobem jako běžný Dotazník </a:t>
            </a:r>
            <a:r>
              <a:rPr dirty="0" sz="700" spc="-5">
                <a:latin typeface="Arial"/>
                <a:cs typeface="Arial"/>
              </a:rPr>
              <a:t>na </a:t>
            </a:r>
            <a:r>
              <a:rPr dirty="0" sz="700">
                <a:latin typeface="Arial"/>
                <a:cs typeface="Arial"/>
              </a:rPr>
              <a:t>adresu</a:t>
            </a:r>
            <a:r>
              <a:rPr dirty="0" sz="700" spc="-90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  <a:hlinkClick r:id="rId3"/>
              </a:rPr>
              <a:t>dotazniky.obce@ekokom.cz</a:t>
            </a:r>
            <a:endParaRPr sz="7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38823" y="1143000"/>
            <a:ext cx="7086600" cy="2857500"/>
          </a:xfrm>
          <a:custGeom>
            <a:avLst/>
            <a:gdLst/>
            <a:ahLst/>
            <a:cxnLst/>
            <a:rect l="l" t="t" r="r" b="b"/>
            <a:pathLst>
              <a:path w="7086600" h="2857500">
                <a:moveTo>
                  <a:pt x="70408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2811780"/>
                </a:lnTo>
                <a:lnTo>
                  <a:pt x="3593" y="2829575"/>
                </a:lnTo>
                <a:lnTo>
                  <a:pt x="13392" y="2844107"/>
                </a:lnTo>
                <a:lnTo>
                  <a:pt x="27924" y="2853906"/>
                </a:lnTo>
                <a:lnTo>
                  <a:pt x="45720" y="2857500"/>
                </a:lnTo>
                <a:lnTo>
                  <a:pt x="7040880" y="2857500"/>
                </a:lnTo>
                <a:lnTo>
                  <a:pt x="7058675" y="2853906"/>
                </a:lnTo>
                <a:lnTo>
                  <a:pt x="7073207" y="2844107"/>
                </a:lnTo>
                <a:lnTo>
                  <a:pt x="7083006" y="2829575"/>
                </a:lnTo>
                <a:lnTo>
                  <a:pt x="7086600" y="2811780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close/>
              </a:path>
            </a:pathLst>
          </a:custGeom>
          <a:solidFill>
            <a:srgbClr val="FFD6D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38823" y="1143000"/>
            <a:ext cx="7086600" cy="2857500"/>
          </a:xfrm>
          <a:custGeom>
            <a:avLst/>
            <a:gdLst/>
            <a:ahLst/>
            <a:cxnLst/>
            <a:rect l="l" t="t" r="r" b="b"/>
            <a:pathLst>
              <a:path w="7086600" h="2857500">
                <a:moveTo>
                  <a:pt x="0" y="45720"/>
                </a:moveTo>
                <a:lnTo>
                  <a:pt x="0" y="2811780"/>
                </a:lnTo>
                <a:lnTo>
                  <a:pt x="3593" y="2829575"/>
                </a:lnTo>
                <a:lnTo>
                  <a:pt x="13392" y="2844107"/>
                </a:lnTo>
                <a:lnTo>
                  <a:pt x="27924" y="2853906"/>
                </a:lnTo>
                <a:lnTo>
                  <a:pt x="45720" y="2857500"/>
                </a:lnTo>
                <a:lnTo>
                  <a:pt x="7040880" y="2857500"/>
                </a:lnTo>
                <a:lnTo>
                  <a:pt x="7058675" y="2853906"/>
                </a:lnTo>
                <a:lnTo>
                  <a:pt x="7073207" y="2844107"/>
                </a:lnTo>
                <a:lnTo>
                  <a:pt x="7083006" y="2829575"/>
                </a:lnTo>
                <a:lnTo>
                  <a:pt x="7086600" y="2811780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457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42900" y="1371638"/>
            <a:ext cx="6858000" cy="1371600"/>
          </a:xfrm>
          <a:custGeom>
            <a:avLst/>
            <a:gdLst/>
            <a:ahLst/>
            <a:cxnLst/>
            <a:rect l="l" t="t" r="r" b="b"/>
            <a:pathLst>
              <a:path w="6858000" h="1371600">
                <a:moveTo>
                  <a:pt x="0" y="45720"/>
                </a:moveTo>
                <a:lnTo>
                  <a:pt x="0" y="1325841"/>
                </a:lnTo>
                <a:lnTo>
                  <a:pt x="3593" y="1343636"/>
                </a:lnTo>
                <a:lnTo>
                  <a:pt x="13392" y="1358169"/>
                </a:lnTo>
                <a:lnTo>
                  <a:pt x="27924" y="1367968"/>
                </a:lnTo>
                <a:lnTo>
                  <a:pt x="45720" y="1371561"/>
                </a:lnTo>
                <a:lnTo>
                  <a:pt x="6812280" y="1371561"/>
                </a:lnTo>
                <a:lnTo>
                  <a:pt x="6830075" y="1367968"/>
                </a:lnTo>
                <a:lnTo>
                  <a:pt x="6844607" y="1358169"/>
                </a:lnTo>
                <a:lnTo>
                  <a:pt x="6854406" y="1343636"/>
                </a:lnTo>
                <a:lnTo>
                  <a:pt x="6858000" y="1325841"/>
                </a:lnTo>
                <a:lnTo>
                  <a:pt x="6858000" y="45720"/>
                </a:lnTo>
                <a:lnTo>
                  <a:pt x="6854406" y="27924"/>
                </a:lnTo>
                <a:lnTo>
                  <a:pt x="6844607" y="13392"/>
                </a:lnTo>
                <a:lnTo>
                  <a:pt x="6830075" y="3593"/>
                </a:lnTo>
                <a:lnTo>
                  <a:pt x="6812280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1480" y="2171700"/>
            <a:ext cx="3063240" cy="502920"/>
          </a:xfrm>
          <a:custGeom>
            <a:avLst/>
            <a:gdLst/>
            <a:ahLst/>
            <a:cxnLst/>
            <a:rect l="l" t="t" r="r" b="b"/>
            <a:pathLst>
              <a:path w="3063240" h="502919">
                <a:moveTo>
                  <a:pt x="0" y="45720"/>
                </a:moveTo>
                <a:lnTo>
                  <a:pt x="0" y="457200"/>
                </a:lnTo>
                <a:lnTo>
                  <a:pt x="3593" y="474995"/>
                </a:lnTo>
                <a:lnTo>
                  <a:pt x="13392" y="489527"/>
                </a:lnTo>
                <a:lnTo>
                  <a:pt x="27924" y="499326"/>
                </a:lnTo>
                <a:lnTo>
                  <a:pt x="45720" y="502920"/>
                </a:lnTo>
                <a:lnTo>
                  <a:pt x="3017520" y="502920"/>
                </a:lnTo>
                <a:lnTo>
                  <a:pt x="3035315" y="499326"/>
                </a:lnTo>
                <a:lnTo>
                  <a:pt x="3049847" y="489527"/>
                </a:lnTo>
                <a:lnTo>
                  <a:pt x="3059646" y="474995"/>
                </a:lnTo>
                <a:lnTo>
                  <a:pt x="3063240" y="457200"/>
                </a:lnTo>
                <a:lnTo>
                  <a:pt x="3063240" y="45720"/>
                </a:lnTo>
                <a:lnTo>
                  <a:pt x="3059646" y="27924"/>
                </a:lnTo>
                <a:lnTo>
                  <a:pt x="3049847" y="13392"/>
                </a:lnTo>
                <a:lnTo>
                  <a:pt x="3035315" y="3593"/>
                </a:lnTo>
                <a:lnTo>
                  <a:pt x="3017520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63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42900" y="2857500"/>
            <a:ext cx="6858000" cy="1028700"/>
          </a:xfrm>
          <a:custGeom>
            <a:avLst/>
            <a:gdLst/>
            <a:ahLst/>
            <a:cxnLst/>
            <a:rect l="l" t="t" r="r" b="b"/>
            <a:pathLst>
              <a:path w="6858000" h="1028700">
                <a:moveTo>
                  <a:pt x="0" y="45720"/>
                </a:moveTo>
                <a:lnTo>
                  <a:pt x="0" y="982980"/>
                </a:lnTo>
                <a:lnTo>
                  <a:pt x="3593" y="1000775"/>
                </a:lnTo>
                <a:lnTo>
                  <a:pt x="13392" y="1015307"/>
                </a:lnTo>
                <a:lnTo>
                  <a:pt x="27924" y="1025106"/>
                </a:lnTo>
                <a:lnTo>
                  <a:pt x="45720" y="1028700"/>
                </a:lnTo>
                <a:lnTo>
                  <a:pt x="6812280" y="1028700"/>
                </a:lnTo>
                <a:lnTo>
                  <a:pt x="6830075" y="1025106"/>
                </a:lnTo>
                <a:lnTo>
                  <a:pt x="6844607" y="1015307"/>
                </a:lnTo>
                <a:lnTo>
                  <a:pt x="6854406" y="1000775"/>
                </a:lnTo>
                <a:lnTo>
                  <a:pt x="6858000" y="982980"/>
                </a:lnTo>
                <a:lnTo>
                  <a:pt x="6858000" y="45720"/>
                </a:lnTo>
                <a:lnTo>
                  <a:pt x="6854406" y="27924"/>
                </a:lnTo>
                <a:lnTo>
                  <a:pt x="6844607" y="13392"/>
                </a:lnTo>
                <a:lnTo>
                  <a:pt x="6830075" y="3593"/>
                </a:lnTo>
                <a:lnTo>
                  <a:pt x="6812280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450592" y="1517904"/>
            <a:ext cx="73660" cy="182880"/>
          </a:xfrm>
          <a:custGeom>
            <a:avLst/>
            <a:gdLst/>
            <a:ahLst/>
            <a:cxnLst/>
            <a:rect l="l" t="t" r="r" b="b"/>
            <a:pathLst>
              <a:path w="73660" h="182880">
                <a:moveTo>
                  <a:pt x="73151" y="0"/>
                </a:moveTo>
                <a:lnTo>
                  <a:pt x="0" y="18288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330200" y="1207465"/>
            <a:ext cx="2046605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b="1">
                <a:latin typeface="Arial"/>
                <a:cs typeface="Arial"/>
              </a:rPr>
              <a:t>1a) IDENTIFIKAČNÍ </a:t>
            </a:r>
            <a:r>
              <a:rPr dirty="0" sz="800" spc="-5" b="1">
                <a:latin typeface="Arial"/>
                <a:cs typeface="Arial"/>
              </a:rPr>
              <a:t>A </a:t>
            </a:r>
            <a:r>
              <a:rPr dirty="0" sz="800" b="1">
                <a:latin typeface="Arial"/>
                <a:cs typeface="Arial"/>
              </a:rPr>
              <a:t>KONTAKTNÍ</a:t>
            </a:r>
            <a:r>
              <a:rPr dirty="0" sz="800" spc="-70" b="1">
                <a:latin typeface="Arial"/>
                <a:cs typeface="Arial"/>
              </a:rPr>
              <a:t> </a:t>
            </a:r>
            <a:r>
              <a:rPr dirty="0" sz="800" spc="-5" b="1">
                <a:latin typeface="Arial"/>
                <a:cs typeface="Arial"/>
              </a:rPr>
              <a:t>ÚDAJE</a:t>
            </a:r>
            <a:endParaRPr sz="8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50811" y="1389875"/>
            <a:ext cx="401320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>
                <a:latin typeface="Arial"/>
                <a:cs typeface="Arial"/>
              </a:rPr>
              <a:t>IČO</a:t>
            </a:r>
            <a:r>
              <a:rPr dirty="0" sz="700" spc="-105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obce</a:t>
            </a:r>
            <a:endParaRPr sz="700">
              <a:latin typeface="Arial"/>
              <a:cs typeface="Arial"/>
            </a:endParaRPr>
          </a:p>
        </p:txBody>
      </p:sp>
      <p:graphicFrame>
        <p:nvGraphicFramePr>
          <p:cNvPr id="27" name="object 27"/>
          <p:cNvGraphicFramePr>
            <a:graphicFrameLocks noGrp="1"/>
          </p:cNvGraphicFramePr>
          <p:nvPr/>
        </p:nvGraphicFramePr>
        <p:xfrm>
          <a:off x="457193" y="1497476"/>
          <a:ext cx="1390015" cy="2171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4866"/>
                <a:gridCol w="171703"/>
                <a:gridCol w="171704"/>
                <a:gridCol w="171703"/>
                <a:gridCol w="171703"/>
                <a:gridCol w="171704"/>
                <a:gridCol w="171703"/>
                <a:gridCol w="174894"/>
              </a:tblGrid>
              <a:tr h="210708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6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5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5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5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8" name="object 28"/>
          <p:cNvSpPr/>
          <p:nvPr/>
        </p:nvSpPr>
        <p:spPr>
          <a:xfrm>
            <a:off x="2057400" y="1499616"/>
            <a:ext cx="369570" cy="219710"/>
          </a:xfrm>
          <a:custGeom>
            <a:avLst/>
            <a:gdLst/>
            <a:ahLst/>
            <a:cxnLst/>
            <a:rect l="l" t="t" r="r" b="b"/>
            <a:pathLst>
              <a:path w="369569" h="219710">
                <a:moveTo>
                  <a:pt x="0" y="219455"/>
                </a:moveTo>
                <a:lnTo>
                  <a:pt x="369544" y="219455"/>
                </a:lnTo>
                <a:lnTo>
                  <a:pt x="369544" y="0"/>
                </a:lnTo>
                <a:lnTo>
                  <a:pt x="0" y="0"/>
                </a:lnTo>
                <a:lnTo>
                  <a:pt x="0" y="2194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060549" y="1502765"/>
            <a:ext cx="363220" cy="213360"/>
          </a:xfrm>
          <a:custGeom>
            <a:avLst/>
            <a:gdLst/>
            <a:ahLst/>
            <a:cxnLst/>
            <a:rect l="l" t="t" r="r" b="b"/>
            <a:pathLst>
              <a:path w="363219" h="213360">
                <a:moveTo>
                  <a:pt x="0" y="213144"/>
                </a:moveTo>
                <a:lnTo>
                  <a:pt x="363232" y="213144"/>
                </a:lnTo>
                <a:lnTo>
                  <a:pt x="363232" y="0"/>
                </a:lnTo>
                <a:lnTo>
                  <a:pt x="0" y="0"/>
                </a:lnTo>
                <a:lnTo>
                  <a:pt x="0" y="213144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242172" y="1502765"/>
            <a:ext cx="0" cy="213360"/>
          </a:xfrm>
          <a:custGeom>
            <a:avLst/>
            <a:gdLst/>
            <a:ahLst/>
            <a:cxnLst/>
            <a:rect l="l" t="t" r="r" b="b"/>
            <a:pathLst>
              <a:path w="0" h="213360">
                <a:moveTo>
                  <a:pt x="0" y="0"/>
                </a:moveTo>
                <a:lnTo>
                  <a:pt x="0" y="213144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2044700" y="1305964"/>
            <a:ext cx="1107440" cy="372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6995" marR="5080" indent="-74930">
              <a:lnSpc>
                <a:spcPct val="167800"/>
              </a:lnSpc>
              <a:tabLst>
                <a:tab pos="265430" algn="l"/>
              </a:tabLst>
            </a:pPr>
            <a:r>
              <a:rPr dirty="0" sz="700">
                <a:latin typeface="Arial"/>
                <a:cs typeface="Arial"/>
              </a:rPr>
              <a:t>ev. č. v systému</a:t>
            </a:r>
            <a:r>
              <a:rPr dirty="0" sz="700" spc="-100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EKO-KOM  </a:t>
            </a:r>
            <a:r>
              <a:rPr dirty="0" sz="700" spc="-5">
                <a:latin typeface="Arial"/>
                <a:cs typeface="Arial"/>
              </a:rPr>
              <a:t>2	0</a:t>
            </a:r>
            <a:endParaRPr sz="700">
              <a:latin typeface="Arial"/>
              <a:cs typeface="Arial"/>
            </a:endParaRPr>
          </a:p>
        </p:txBody>
      </p:sp>
      <p:graphicFrame>
        <p:nvGraphicFramePr>
          <p:cNvPr id="32" name="object 32"/>
          <p:cNvGraphicFramePr>
            <a:graphicFrameLocks noGrp="1"/>
          </p:cNvGraphicFramePr>
          <p:nvPr/>
        </p:nvGraphicFramePr>
        <p:xfrm>
          <a:off x="2538926" y="1499609"/>
          <a:ext cx="715010" cy="2197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7927"/>
                <a:gridCol w="174764"/>
                <a:gridCol w="174764"/>
                <a:gridCol w="177955"/>
              </a:tblGrid>
              <a:tr h="213147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5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3" name="object 33"/>
          <p:cNvSpPr/>
          <p:nvPr/>
        </p:nvSpPr>
        <p:spPr>
          <a:xfrm>
            <a:off x="3886200" y="1487932"/>
            <a:ext cx="914400" cy="213360"/>
          </a:xfrm>
          <a:custGeom>
            <a:avLst/>
            <a:gdLst/>
            <a:ahLst/>
            <a:cxnLst/>
            <a:rect l="l" t="t" r="r" b="b"/>
            <a:pathLst>
              <a:path w="914400" h="213360">
                <a:moveTo>
                  <a:pt x="8686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67132"/>
                </a:lnTo>
                <a:lnTo>
                  <a:pt x="3593" y="184927"/>
                </a:lnTo>
                <a:lnTo>
                  <a:pt x="13392" y="199459"/>
                </a:lnTo>
                <a:lnTo>
                  <a:pt x="27924" y="209258"/>
                </a:lnTo>
                <a:lnTo>
                  <a:pt x="45720" y="212852"/>
                </a:lnTo>
                <a:lnTo>
                  <a:pt x="868680" y="212852"/>
                </a:lnTo>
                <a:lnTo>
                  <a:pt x="886475" y="209258"/>
                </a:lnTo>
                <a:lnTo>
                  <a:pt x="901007" y="199459"/>
                </a:lnTo>
                <a:lnTo>
                  <a:pt x="910806" y="184927"/>
                </a:lnTo>
                <a:lnTo>
                  <a:pt x="914400" y="167132"/>
                </a:lnTo>
                <a:lnTo>
                  <a:pt x="914400" y="45720"/>
                </a:lnTo>
                <a:lnTo>
                  <a:pt x="910806" y="27924"/>
                </a:lnTo>
                <a:lnTo>
                  <a:pt x="901007" y="13392"/>
                </a:lnTo>
                <a:lnTo>
                  <a:pt x="886475" y="3593"/>
                </a:lnTo>
                <a:lnTo>
                  <a:pt x="8686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931920" y="1700784"/>
            <a:ext cx="822960" cy="0"/>
          </a:xfrm>
          <a:custGeom>
            <a:avLst/>
            <a:gdLst/>
            <a:ahLst/>
            <a:cxnLst/>
            <a:rect l="l" t="t" r="r" b="b"/>
            <a:pathLst>
              <a:path w="822960" h="0">
                <a:moveTo>
                  <a:pt x="0" y="0"/>
                </a:moveTo>
                <a:lnTo>
                  <a:pt x="822960" y="0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800600" y="1533652"/>
            <a:ext cx="0" cy="121920"/>
          </a:xfrm>
          <a:custGeom>
            <a:avLst/>
            <a:gdLst/>
            <a:ahLst/>
            <a:cxnLst/>
            <a:rect l="l" t="t" r="r" b="b"/>
            <a:pathLst>
              <a:path w="0" h="121919">
                <a:moveTo>
                  <a:pt x="0" y="0"/>
                </a:moveTo>
                <a:lnTo>
                  <a:pt x="0" y="121412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886200" y="1533652"/>
            <a:ext cx="0" cy="121920"/>
          </a:xfrm>
          <a:custGeom>
            <a:avLst/>
            <a:gdLst/>
            <a:ahLst/>
            <a:cxnLst/>
            <a:rect l="l" t="t" r="r" b="b"/>
            <a:pathLst>
              <a:path w="0" h="121919">
                <a:moveTo>
                  <a:pt x="0" y="0"/>
                </a:moveTo>
                <a:lnTo>
                  <a:pt x="0" y="121412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886200" y="1655064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0" y="0"/>
                </a:moveTo>
                <a:lnTo>
                  <a:pt x="3593" y="17795"/>
                </a:lnTo>
                <a:lnTo>
                  <a:pt x="13392" y="32327"/>
                </a:lnTo>
                <a:lnTo>
                  <a:pt x="27924" y="42126"/>
                </a:lnTo>
                <a:lnTo>
                  <a:pt x="4572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754879" y="1655064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0" y="45720"/>
                </a:moveTo>
                <a:lnTo>
                  <a:pt x="17795" y="42126"/>
                </a:lnTo>
                <a:lnTo>
                  <a:pt x="32327" y="32327"/>
                </a:lnTo>
                <a:lnTo>
                  <a:pt x="42126" y="17795"/>
                </a:lnTo>
                <a:lnTo>
                  <a:pt x="4572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754879" y="14879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45720" y="45720"/>
                </a:moveTo>
                <a:lnTo>
                  <a:pt x="42126" y="27924"/>
                </a:lnTo>
                <a:lnTo>
                  <a:pt x="32327" y="13392"/>
                </a:lnTo>
                <a:lnTo>
                  <a:pt x="17795" y="3593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886200" y="14879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45720" y="0"/>
                </a:move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3886123" y="1325064"/>
            <a:ext cx="882015" cy="3378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51800"/>
              </a:lnSpc>
              <a:tabLst>
                <a:tab pos="868680" algn="l"/>
              </a:tabLst>
            </a:pPr>
            <a:r>
              <a:rPr dirty="0" sz="700">
                <a:latin typeface="Arial"/>
                <a:cs typeface="Arial"/>
              </a:rPr>
              <a:t>t</a:t>
            </a:r>
            <a:r>
              <a:rPr dirty="0" sz="700" u="sng">
                <a:latin typeface="Arial"/>
                <a:cs typeface="Arial"/>
              </a:rPr>
              <a:t>yp</a:t>
            </a:r>
            <a:r>
              <a:rPr dirty="0" sz="700" spc="-105" u="sng">
                <a:latin typeface="Arial"/>
                <a:cs typeface="Arial"/>
              </a:rPr>
              <a:t> </a:t>
            </a:r>
            <a:r>
              <a:rPr dirty="0" sz="700" u="sng">
                <a:latin typeface="Arial"/>
                <a:cs typeface="Arial"/>
              </a:rPr>
              <a:t>obce 	</a:t>
            </a:r>
            <a:r>
              <a:rPr dirty="0" sz="700">
                <a:latin typeface="Arial"/>
                <a:cs typeface="Arial"/>
              </a:rPr>
              <a:t> Obec</a:t>
            </a:r>
            <a:endParaRPr sz="700">
              <a:latin typeface="Arial"/>
              <a:cs typeface="Arial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4914900" y="1487932"/>
            <a:ext cx="2171700" cy="213360"/>
          </a:xfrm>
          <a:custGeom>
            <a:avLst/>
            <a:gdLst/>
            <a:ahLst/>
            <a:cxnLst/>
            <a:rect l="l" t="t" r="r" b="b"/>
            <a:pathLst>
              <a:path w="2171700" h="213360">
                <a:moveTo>
                  <a:pt x="21259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67132"/>
                </a:lnTo>
                <a:lnTo>
                  <a:pt x="3593" y="184927"/>
                </a:lnTo>
                <a:lnTo>
                  <a:pt x="13392" y="199459"/>
                </a:lnTo>
                <a:lnTo>
                  <a:pt x="27924" y="209258"/>
                </a:lnTo>
                <a:lnTo>
                  <a:pt x="45720" y="212852"/>
                </a:lnTo>
                <a:lnTo>
                  <a:pt x="2125980" y="212852"/>
                </a:lnTo>
                <a:lnTo>
                  <a:pt x="2143775" y="209258"/>
                </a:lnTo>
                <a:lnTo>
                  <a:pt x="2158307" y="199459"/>
                </a:lnTo>
                <a:lnTo>
                  <a:pt x="2168106" y="184927"/>
                </a:lnTo>
                <a:lnTo>
                  <a:pt x="2171700" y="167132"/>
                </a:lnTo>
                <a:lnTo>
                  <a:pt x="2171700" y="45720"/>
                </a:lnTo>
                <a:lnTo>
                  <a:pt x="2168106" y="27924"/>
                </a:lnTo>
                <a:lnTo>
                  <a:pt x="2158307" y="13392"/>
                </a:lnTo>
                <a:lnTo>
                  <a:pt x="2143775" y="3593"/>
                </a:lnTo>
                <a:lnTo>
                  <a:pt x="21259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960620" y="1700784"/>
            <a:ext cx="2080260" cy="0"/>
          </a:xfrm>
          <a:custGeom>
            <a:avLst/>
            <a:gdLst/>
            <a:ahLst/>
            <a:cxnLst/>
            <a:rect l="l" t="t" r="r" b="b"/>
            <a:pathLst>
              <a:path w="2080259" h="0">
                <a:moveTo>
                  <a:pt x="0" y="0"/>
                </a:moveTo>
                <a:lnTo>
                  <a:pt x="208026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7086600" y="1533652"/>
            <a:ext cx="0" cy="121920"/>
          </a:xfrm>
          <a:custGeom>
            <a:avLst/>
            <a:gdLst/>
            <a:ahLst/>
            <a:cxnLst/>
            <a:rect l="l" t="t" r="r" b="b"/>
            <a:pathLst>
              <a:path w="0" h="121919">
                <a:moveTo>
                  <a:pt x="0" y="0"/>
                </a:moveTo>
                <a:lnTo>
                  <a:pt x="0" y="121412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914900" y="1533652"/>
            <a:ext cx="0" cy="121920"/>
          </a:xfrm>
          <a:custGeom>
            <a:avLst/>
            <a:gdLst/>
            <a:ahLst/>
            <a:cxnLst/>
            <a:rect l="l" t="t" r="r" b="b"/>
            <a:pathLst>
              <a:path w="0" h="121919">
                <a:moveTo>
                  <a:pt x="0" y="0"/>
                </a:moveTo>
                <a:lnTo>
                  <a:pt x="0" y="121412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4914900" y="1655064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0" y="0"/>
                </a:moveTo>
                <a:lnTo>
                  <a:pt x="3593" y="17795"/>
                </a:lnTo>
                <a:lnTo>
                  <a:pt x="13392" y="32327"/>
                </a:lnTo>
                <a:lnTo>
                  <a:pt x="27924" y="42126"/>
                </a:lnTo>
                <a:lnTo>
                  <a:pt x="4572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7040880" y="1655064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0" y="45720"/>
                </a:moveTo>
                <a:lnTo>
                  <a:pt x="17795" y="42126"/>
                </a:lnTo>
                <a:lnTo>
                  <a:pt x="32327" y="32327"/>
                </a:lnTo>
                <a:lnTo>
                  <a:pt x="42126" y="17795"/>
                </a:lnTo>
                <a:lnTo>
                  <a:pt x="4572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7040880" y="14879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45720" y="45720"/>
                </a:moveTo>
                <a:lnTo>
                  <a:pt x="42126" y="27924"/>
                </a:lnTo>
                <a:lnTo>
                  <a:pt x="32327" y="13392"/>
                </a:lnTo>
                <a:lnTo>
                  <a:pt x="17795" y="3593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4914900" y="14879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45720" y="0"/>
                </a:move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4960620" y="1320264"/>
            <a:ext cx="2092960" cy="3473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56300"/>
              </a:lnSpc>
              <a:tabLst>
                <a:tab pos="2079625" algn="l"/>
              </a:tabLst>
            </a:pPr>
            <a:r>
              <a:rPr dirty="0" sz="700" u="sng">
                <a:latin typeface="Arial"/>
                <a:cs typeface="Arial"/>
              </a:rPr>
              <a:t>název</a:t>
            </a:r>
            <a:r>
              <a:rPr dirty="0" sz="700" spc="-105" u="sng">
                <a:latin typeface="Arial"/>
                <a:cs typeface="Arial"/>
              </a:rPr>
              <a:t> </a:t>
            </a:r>
            <a:r>
              <a:rPr dirty="0" sz="700" u="sng">
                <a:latin typeface="Arial"/>
                <a:cs typeface="Arial"/>
              </a:rPr>
              <a:t>obce 	</a:t>
            </a:r>
            <a:r>
              <a:rPr dirty="0" sz="700">
                <a:latin typeface="Arial"/>
                <a:cs typeface="Arial"/>
              </a:rPr>
              <a:t> Újezd</a:t>
            </a:r>
            <a:endParaRPr sz="700">
              <a:latin typeface="Arial"/>
              <a:cs typeface="Arial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457200" y="1830832"/>
            <a:ext cx="3086100" cy="213360"/>
          </a:xfrm>
          <a:custGeom>
            <a:avLst/>
            <a:gdLst/>
            <a:ahLst/>
            <a:cxnLst/>
            <a:rect l="l" t="t" r="r" b="b"/>
            <a:pathLst>
              <a:path w="3086100" h="213360">
                <a:moveTo>
                  <a:pt x="30403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67132"/>
                </a:lnTo>
                <a:lnTo>
                  <a:pt x="3593" y="184927"/>
                </a:lnTo>
                <a:lnTo>
                  <a:pt x="13392" y="199459"/>
                </a:lnTo>
                <a:lnTo>
                  <a:pt x="27924" y="209258"/>
                </a:lnTo>
                <a:lnTo>
                  <a:pt x="45720" y="212852"/>
                </a:lnTo>
                <a:lnTo>
                  <a:pt x="3040380" y="212852"/>
                </a:lnTo>
                <a:lnTo>
                  <a:pt x="3058175" y="209258"/>
                </a:lnTo>
                <a:lnTo>
                  <a:pt x="3072707" y="199459"/>
                </a:lnTo>
                <a:lnTo>
                  <a:pt x="3082506" y="184927"/>
                </a:lnTo>
                <a:lnTo>
                  <a:pt x="3086100" y="167132"/>
                </a:lnTo>
                <a:lnTo>
                  <a:pt x="3086100" y="45720"/>
                </a:lnTo>
                <a:lnTo>
                  <a:pt x="3082506" y="27924"/>
                </a:lnTo>
                <a:lnTo>
                  <a:pt x="3072707" y="13392"/>
                </a:lnTo>
                <a:lnTo>
                  <a:pt x="3058175" y="3593"/>
                </a:lnTo>
                <a:lnTo>
                  <a:pt x="30403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502919" y="2043684"/>
            <a:ext cx="2994660" cy="0"/>
          </a:xfrm>
          <a:custGeom>
            <a:avLst/>
            <a:gdLst/>
            <a:ahLst/>
            <a:cxnLst/>
            <a:rect l="l" t="t" r="r" b="b"/>
            <a:pathLst>
              <a:path w="2994660" h="0">
                <a:moveTo>
                  <a:pt x="0" y="0"/>
                </a:moveTo>
                <a:lnTo>
                  <a:pt x="2994660" y="0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3543300" y="1876552"/>
            <a:ext cx="0" cy="121920"/>
          </a:xfrm>
          <a:custGeom>
            <a:avLst/>
            <a:gdLst/>
            <a:ahLst/>
            <a:cxnLst/>
            <a:rect l="l" t="t" r="r" b="b"/>
            <a:pathLst>
              <a:path w="0" h="121919">
                <a:moveTo>
                  <a:pt x="0" y="0"/>
                </a:moveTo>
                <a:lnTo>
                  <a:pt x="0" y="121412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457200" y="1876552"/>
            <a:ext cx="0" cy="121920"/>
          </a:xfrm>
          <a:custGeom>
            <a:avLst/>
            <a:gdLst/>
            <a:ahLst/>
            <a:cxnLst/>
            <a:rect l="l" t="t" r="r" b="b"/>
            <a:pathLst>
              <a:path w="0" h="121919">
                <a:moveTo>
                  <a:pt x="0" y="0"/>
                </a:moveTo>
                <a:lnTo>
                  <a:pt x="0" y="121412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457200" y="1997964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0" y="0"/>
                </a:moveTo>
                <a:lnTo>
                  <a:pt x="3593" y="17795"/>
                </a:lnTo>
                <a:lnTo>
                  <a:pt x="13392" y="32327"/>
                </a:lnTo>
                <a:lnTo>
                  <a:pt x="27924" y="42126"/>
                </a:lnTo>
                <a:lnTo>
                  <a:pt x="4572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3497579" y="1997964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0" y="45720"/>
                </a:moveTo>
                <a:lnTo>
                  <a:pt x="17795" y="42126"/>
                </a:lnTo>
                <a:lnTo>
                  <a:pt x="32327" y="32327"/>
                </a:lnTo>
                <a:lnTo>
                  <a:pt x="42126" y="17795"/>
                </a:lnTo>
                <a:lnTo>
                  <a:pt x="4572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3497579" y="18308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45720" y="45720"/>
                </a:moveTo>
                <a:lnTo>
                  <a:pt x="42126" y="27924"/>
                </a:lnTo>
                <a:lnTo>
                  <a:pt x="32327" y="13392"/>
                </a:lnTo>
                <a:lnTo>
                  <a:pt x="17795" y="3593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457200" y="18308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45720" y="0"/>
                </a:move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502843" y="1663164"/>
            <a:ext cx="3007995" cy="3473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56300"/>
              </a:lnSpc>
              <a:tabLst>
                <a:tab pos="2994660" algn="l"/>
              </a:tabLst>
            </a:pPr>
            <a:r>
              <a:rPr dirty="0" sz="700" u="sng">
                <a:latin typeface="Arial"/>
                <a:cs typeface="Arial"/>
              </a:rPr>
              <a:t>okres 	</a:t>
            </a:r>
            <a:r>
              <a:rPr dirty="0" sz="700">
                <a:latin typeface="Arial"/>
                <a:cs typeface="Arial"/>
              </a:rPr>
              <a:t> Žďár </a:t>
            </a:r>
            <a:r>
              <a:rPr dirty="0" sz="700" spc="-5">
                <a:latin typeface="Arial"/>
                <a:cs typeface="Arial"/>
              </a:rPr>
              <a:t>nad</a:t>
            </a:r>
            <a:r>
              <a:rPr dirty="0" sz="700" spc="-90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Sázavou</a:t>
            </a:r>
            <a:endParaRPr sz="700">
              <a:latin typeface="Arial"/>
              <a:cs typeface="Arial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3886200" y="1843036"/>
            <a:ext cx="3200400" cy="200660"/>
          </a:xfrm>
          <a:custGeom>
            <a:avLst/>
            <a:gdLst/>
            <a:ahLst/>
            <a:cxnLst/>
            <a:rect l="l" t="t" r="r" b="b"/>
            <a:pathLst>
              <a:path w="3200400" h="200660">
                <a:moveTo>
                  <a:pt x="31546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54927"/>
                </a:lnTo>
                <a:lnTo>
                  <a:pt x="3593" y="172722"/>
                </a:lnTo>
                <a:lnTo>
                  <a:pt x="13392" y="187255"/>
                </a:lnTo>
                <a:lnTo>
                  <a:pt x="27924" y="197053"/>
                </a:lnTo>
                <a:lnTo>
                  <a:pt x="45720" y="200647"/>
                </a:lnTo>
                <a:lnTo>
                  <a:pt x="3154680" y="200647"/>
                </a:lnTo>
                <a:lnTo>
                  <a:pt x="3172475" y="197053"/>
                </a:lnTo>
                <a:lnTo>
                  <a:pt x="3187007" y="187255"/>
                </a:lnTo>
                <a:lnTo>
                  <a:pt x="3196806" y="172722"/>
                </a:lnTo>
                <a:lnTo>
                  <a:pt x="3200400" y="154927"/>
                </a:lnTo>
                <a:lnTo>
                  <a:pt x="3200400" y="45720"/>
                </a:lnTo>
                <a:lnTo>
                  <a:pt x="3196806" y="27924"/>
                </a:lnTo>
                <a:lnTo>
                  <a:pt x="3187007" y="13392"/>
                </a:lnTo>
                <a:lnTo>
                  <a:pt x="3172475" y="3593"/>
                </a:lnTo>
                <a:lnTo>
                  <a:pt x="31546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3931920" y="2043684"/>
            <a:ext cx="3108960" cy="0"/>
          </a:xfrm>
          <a:custGeom>
            <a:avLst/>
            <a:gdLst/>
            <a:ahLst/>
            <a:cxnLst/>
            <a:rect l="l" t="t" r="r" b="b"/>
            <a:pathLst>
              <a:path w="3108959" h="0">
                <a:moveTo>
                  <a:pt x="0" y="0"/>
                </a:moveTo>
                <a:lnTo>
                  <a:pt x="3108960" y="0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7086600" y="1888756"/>
            <a:ext cx="0" cy="109220"/>
          </a:xfrm>
          <a:custGeom>
            <a:avLst/>
            <a:gdLst/>
            <a:ahLst/>
            <a:cxnLst/>
            <a:rect l="l" t="t" r="r" b="b"/>
            <a:pathLst>
              <a:path w="0" h="109219">
                <a:moveTo>
                  <a:pt x="0" y="0"/>
                </a:moveTo>
                <a:lnTo>
                  <a:pt x="0" y="109207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3886200" y="1888756"/>
            <a:ext cx="0" cy="109220"/>
          </a:xfrm>
          <a:custGeom>
            <a:avLst/>
            <a:gdLst/>
            <a:ahLst/>
            <a:cxnLst/>
            <a:rect l="l" t="t" r="r" b="b"/>
            <a:pathLst>
              <a:path w="0" h="109219">
                <a:moveTo>
                  <a:pt x="0" y="0"/>
                </a:moveTo>
                <a:lnTo>
                  <a:pt x="0" y="109207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3886200" y="1997964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0" y="0"/>
                </a:moveTo>
                <a:lnTo>
                  <a:pt x="3593" y="17795"/>
                </a:lnTo>
                <a:lnTo>
                  <a:pt x="13392" y="32327"/>
                </a:lnTo>
                <a:lnTo>
                  <a:pt x="27924" y="42126"/>
                </a:lnTo>
                <a:lnTo>
                  <a:pt x="4572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7040880" y="1997964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0" y="45720"/>
                </a:moveTo>
                <a:lnTo>
                  <a:pt x="17795" y="42126"/>
                </a:lnTo>
                <a:lnTo>
                  <a:pt x="32327" y="32327"/>
                </a:lnTo>
                <a:lnTo>
                  <a:pt x="42126" y="17795"/>
                </a:lnTo>
                <a:lnTo>
                  <a:pt x="4572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7040880" y="1843036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45720" y="45720"/>
                </a:moveTo>
                <a:lnTo>
                  <a:pt x="42126" y="27924"/>
                </a:lnTo>
                <a:lnTo>
                  <a:pt x="32327" y="13392"/>
                </a:lnTo>
                <a:lnTo>
                  <a:pt x="17795" y="3593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3886200" y="1843036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45720" y="0"/>
                </a:move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 txBox="1"/>
          <p:nvPr/>
        </p:nvSpPr>
        <p:spPr>
          <a:xfrm>
            <a:off x="3931843" y="1686250"/>
            <a:ext cx="3122295" cy="325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46100"/>
              </a:lnSpc>
              <a:tabLst>
                <a:tab pos="3108960" algn="l"/>
              </a:tabLst>
            </a:pPr>
            <a:r>
              <a:rPr dirty="0" sz="700" u="sng">
                <a:latin typeface="Arial"/>
                <a:cs typeface="Arial"/>
              </a:rPr>
              <a:t>webové</a:t>
            </a:r>
            <a:r>
              <a:rPr dirty="0" sz="700" spc="-55" u="sng">
                <a:latin typeface="Arial"/>
                <a:cs typeface="Arial"/>
              </a:rPr>
              <a:t> </a:t>
            </a:r>
            <a:r>
              <a:rPr dirty="0" sz="700" u="sng">
                <a:latin typeface="Arial"/>
                <a:cs typeface="Arial"/>
              </a:rPr>
              <a:t>stránky</a:t>
            </a:r>
            <a:r>
              <a:rPr dirty="0" sz="700" spc="-55" u="sng">
                <a:latin typeface="Arial"/>
                <a:cs typeface="Arial"/>
              </a:rPr>
              <a:t> </a:t>
            </a:r>
            <a:r>
              <a:rPr dirty="0" sz="700" u="sng">
                <a:latin typeface="Arial"/>
                <a:cs typeface="Arial"/>
              </a:rPr>
              <a:t>obce 	</a:t>
            </a:r>
            <a:r>
              <a:rPr dirty="0" sz="700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  <a:hlinkClick r:id="rId4"/>
              </a:rPr>
              <a:t>www.ujezduzdaru.cz</a:t>
            </a:r>
            <a:endParaRPr sz="700">
              <a:latin typeface="Arial"/>
              <a:cs typeface="Arial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457200" y="2402332"/>
            <a:ext cx="1143000" cy="199390"/>
          </a:xfrm>
          <a:custGeom>
            <a:avLst/>
            <a:gdLst/>
            <a:ahLst/>
            <a:cxnLst/>
            <a:rect l="l" t="t" r="r" b="b"/>
            <a:pathLst>
              <a:path w="1143000" h="199389">
                <a:moveTo>
                  <a:pt x="10972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53416"/>
                </a:lnTo>
                <a:lnTo>
                  <a:pt x="3593" y="171211"/>
                </a:lnTo>
                <a:lnTo>
                  <a:pt x="13392" y="185743"/>
                </a:lnTo>
                <a:lnTo>
                  <a:pt x="27924" y="195542"/>
                </a:lnTo>
                <a:lnTo>
                  <a:pt x="45720" y="199136"/>
                </a:lnTo>
                <a:lnTo>
                  <a:pt x="1097280" y="199136"/>
                </a:lnTo>
                <a:lnTo>
                  <a:pt x="1115075" y="195542"/>
                </a:lnTo>
                <a:lnTo>
                  <a:pt x="1129607" y="185743"/>
                </a:lnTo>
                <a:lnTo>
                  <a:pt x="1139406" y="171211"/>
                </a:lnTo>
                <a:lnTo>
                  <a:pt x="1143000" y="153416"/>
                </a:lnTo>
                <a:lnTo>
                  <a:pt x="1143000" y="45720"/>
                </a:lnTo>
                <a:lnTo>
                  <a:pt x="1139406" y="27924"/>
                </a:lnTo>
                <a:lnTo>
                  <a:pt x="1129607" y="13392"/>
                </a:lnTo>
                <a:lnTo>
                  <a:pt x="1115075" y="3593"/>
                </a:lnTo>
                <a:lnTo>
                  <a:pt x="10972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502919" y="2601468"/>
            <a:ext cx="1051560" cy="0"/>
          </a:xfrm>
          <a:custGeom>
            <a:avLst/>
            <a:gdLst/>
            <a:ahLst/>
            <a:cxnLst/>
            <a:rect l="l" t="t" r="r" b="b"/>
            <a:pathLst>
              <a:path w="1051560" h="0">
                <a:moveTo>
                  <a:pt x="0" y="0"/>
                </a:moveTo>
                <a:lnTo>
                  <a:pt x="1051560" y="0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1600200" y="2448052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457200" y="2448052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457200" y="2555748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0" y="0"/>
                </a:moveTo>
                <a:lnTo>
                  <a:pt x="3593" y="17795"/>
                </a:lnTo>
                <a:lnTo>
                  <a:pt x="13392" y="32327"/>
                </a:lnTo>
                <a:lnTo>
                  <a:pt x="27924" y="42126"/>
                </a:lnTo>
                <a:lnTo>
                  <a:pt x="4572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1554480" y="2555748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19">
                <a:moveTo>
                  <a:pt x="0" y="45720"/>
                </a:moveTo>
                <a:lnTo>
                  <a:pt x="17795" y="42126"/>
                </a:lnTo>
                <a:lnTo>
                  <a:pt x="32327" y="32327"/>
                </a:lnTo>
                <a:lnTo>
                  <a:pt x="42126" y="17795"/>
                </a:lnTo>
                <a:lnTo>
                  <a:pt x="4572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1554480" y="24023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19">
                <a:moveTo>
                  <a:pt x="45719" y="45720"/>
                </a:moveTo>
                <a:lnTo>
                  <a:pt x="42126" y="27924"/>
                </a:lnTo>
                <a:lnTo>
                  <a:pt x="32327" y="13392"/>
                </a:lnTo>
                <a:lnTo>
                  <a:pt x="17795" y="3593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457200" y="24023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45720" y="0"/>
                </a:move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 txBox="1"/>
          <p:nvPr/>
        </p:nvSpPr>
        <p:spPr>
          <a:xfrm>
            <a:off x="457200" y="2173859"/>
            <a:ext cx="1109980" cy="384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r>
              <a:rPr dirty="0" sz="700" b="1">
                <a:latin typeface="Arial"/>
                <a:cs typeface="Arial"/>
              </a:rPr>
              <a:t>STATUTÁRNÍ</a:t>
            </a:r>
            <a:r>
              <a:rPr dirty="0" sz="700" spc="-105" b="1">
                <a:latin typeface="Arial"/>
                <a:cs typeface="Arial"/>
              </a:rPr>
              <a:t> </a:t>
            </a:r>
            <a:r>
              <a:rPr dirty="0" sz="700" b="1">
                <a:latin typeface="Arial"/>
                <a:cs typeface="Arial"/>
              </a:rPr>
              <a:t>ZÁSTUPCE</a:t>
            </a:r>
            <a:endParaRPr sz="700">
              <a:latin typeface="Arial"/>
              <a:cs typeface="Arial"/>
            </a:endParaRPr>
          </a:p>
          <a:p>
            <a:pPr marL="57785">
              <a:lnSpc>
                <a:spcPct val="100000"/>
              </a:lnSpc>
              <a:spcBef>
                <a:spcPts val="110"/>
              </a:spcBef>
              <a:tabLst>
                <a:tab pos="1096645" algn="l"/>
              </a:tabLst>
            </a:pPr>
            <a:r>
              <a:rPr dirty="0" sz="700" u="sng">
                <a:latin typeface="Arial"/>
                <a:cs typeface="Arial"/>
              </a:rPr>
              <a:t>jméno	</a:t>
            </a:r>
            <a:endParaRPr sz="700">
              <a:latin typeface="Arial"/>
              <a:cs typeface="Arial"/>
            </a:endParaRPr>
          </a:p>
          <a:p>
            <a:pPr marL="57785">
              <a:lnSpc>
                <a:spcPct val="100000"/>
              </a:lnSpc>
              <a:spcBef>
                <a:spcPts val="380"/>
              </a:spcBef>
            </a:pPr>
            <a:r>
              <a:rPr dirty="0" sz="700">
                <a:latin typeface="Arial"/>
                <a:cs typeface="Arial"/>
              </a:rPr>
              <a:t>Arnošt</a:t>
            </a:r>
            <a:endParaRPr sz="700">
              <a:latin typeface="Arial"/>
              <a:cs typeface="Arial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1714500" y="2402332"/>
            <a:ext cx="1143000" cy="199390"/>
          </a:xfrm>
          <a:custGeom>
            <a:avLst/>
            <a:gdLst/>
            <a:ahLst/>
            <a:cxnLst/>
            <a:rect l="l" t="t" r="r" b="b"/>
            <a:pathLst>
              <a:path w="1143000" h="199389">
                <a:moveTo>
                  <a:pt x="10972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53416"/>
                </a:lnTo>
                <a:lnTo>
                  <a:pt x="3593" y="171211"/>
                </a:lnTo>
                <a:lnTo>
                  <a:pt x="13392" y="185743"/>
                </a:lnTo>
                <a:lnTo>
                  <a:pt x="27924" y="195542"/>
                </a:lnTo>
                <a:lnTo>
                  <a:pt x="45720" y="199136"/>
                </a:lnTo>
                <a:lnTo>
                  <a:pt x="1097280" y="199136"/>
                </a:lnTo>
                <a:lnTo>
                  <a:pt x="1115075" y="195542"/>
                </a:lnTo>
                <a:lnTo>
                  <a:pt x="1129607" y="185743"/>
                </a:lnTo>
                <a:lnTo>
                  <a:pt x="1139406" y="171211"/>
                </a:lnTo>
                <a:lnTo>
                  <a:pt x="1143000" y="153416"/>
                </a:lnTo>
                <a:lnTo>
                  <a:pt x="1143000" y="45720"/>
                </a:lnTo>
                <a:lnTo>
                  <a:pt x="1139406" y="27924"/>
                </a:lnTo>
                <a:lnTo>
                  <a:pt x="1129607" y="13392"/>
                </a:lnTo>
                <a:lnTo>
                  <a:pt x="1115075" y="3593"/>
                </a:lnTo>
                <a:lnTo>
                  <a:pt x="10972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1760220" y="2601468"/>
            <a:ext cx="1051560" cy="0"/>
          </a:xfrm>
          <a:custGeom>
            <a:avLst/>
            <a:gdLst/>
            <a:ahLst/>
            <a:cxnLst/>
            <a:rect l="l" t="t" r="r" b="b"/>
            <a:pathLst>
              <a:path w="1051560" h="0">
                <a:moveTo>
                  <a:pt x="0" y="0"/>
                </a:moveTo>
                <a:lnTo>
                  <a:pt x="1051560" y="0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2857500" y="2448052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1714500" y="2448052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1714500" y="2555748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19">
                <a:moveTo>
                  <a:pt x="0" y="0"/>
                </a:moveTo>
                <a:lnTo>
                  <a:pt x="3593" y="17795"/>
                </a:lnTo>
                <a:lnTo>
                  <a:pt x="13392" y="32327"/>
                </a:lnTo>
                <a:lnTo>
                  <a:pt x="27924" y="42126"/>
                </a:lnTo>
                <a:lnTo>
                  <a:pt x="4572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2811779" y="2555748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19">
                <a:moveTo>
                  <a:pt x="0" y="45720"/>
                </a:moveTo>
                <a:lnTo>
                  <a:pt x="17795" y="42126"/>
                </a:lnTo>
                <a:lnTo>
                  <a:pt x="32327" y="32327"/>
                </a:lnTo>
                <a:lnTo>
                  <a:pt x="42126" y="17795"/>
                </a:lnTo>
                <a:lnTo>
                  <a:pt x="4572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2811779" y="24023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19">
                <a:moveTo>
                  <a:pt x="45719" y="45720"/>
                </a:moveTo>
                <a:lnTo>
                  <a:pt x="42126" y="27924"/>
                </a:lnTo>
                <a:lnTo>
                  <a:pt x="32327" y="13392"/>
                </a:lnTo>
                <a:lnTo>
                  <a:pt x="17795" y="3593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1714500" y="24023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19">
                <a:moveTo>
                  <a:pt x="45719" y="0"/>
                </a:move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 txBox="1"/>
          <p:nvPr/>
        </p:nvSpPr>
        <p:spPr>
          <a:xfrm>
            <a:off x="1772843" y="2246292"/>
            <a:ext cx="1052195" cy="3117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R="5080">
              <a:lnSpc>
                <a:spcPct val="145400"/>
              </a:lnSpc>
              <a:tabLst>
                <a:tab pos="1038860" algn="l"/>
              </a:tabLst>
            </a:pPr>
            <a:r>
              <a:rPr dirty="0" sz="700" u="sng">
                <a:latin typeface="Arial"/>
                <a:cs typeface="Arial"/>
              </a:rPr>
              <a:t>příjmení 	</a:t>
            </a:r>
            <a:r>
              <a:rPr dirty="0" sz="700">
                <a:latin typeface="Arial"/>
                <a:cs typeface="Arial"/>
              </a:rPr>
              <a:t> Kříž</a:t>
            </a:r>
            <a:endParaRPr sz="700">
              <a:latin typeface="Arial"/>
              <a:cs typeface="Arial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2971800" y="2402332"/>
            <a:ext cx="457200" cy="199390"/>
          </a:xfrm>
          <a:custGeom>
            <a:avLst/>
            <a:gdLst/>
            <a:ahLst/>
            <a:cxnLst/>
            <a:rect l="l" t="t" r="r" b="b"/>
            <a:pathLst>
              <a:path w="457200" h="199389">
                <a:moveTo>
                  <a:pt x="4114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53416"/>
                </a:lnTo>
                <a:lnTo>
                  <a:pt x="3593" y="171211"/>
                </a:lnTo>
                <a:lnTo>
                  <a:pt x="13392" y="185743"/>
                </a:lnTo>
                <a:lnTo>
                  <a:pt x="27924" y="195542"/>
                </a:lnTo>
                <a:lnTo>
                  <a:pt x="45720" y="199136"/>
                </a:lnTo>
                <a:lnTo>
                  <a:pt x="411480" y="199136"/>
                </a:lnTo>
                <a:lnTo>
                  <a:pt x="429275" y="195542"/>
                </a:lnTo>
                <a:lnTo>
                  <a:pt x="443807" y="185743"/>
                </a:lnTo>
                <a:lnTo>
                  <a:pt x="453606" y="171211"/>
                </a:lnTo>
                <a:lnTo>
                  <a:pt x="457200" y="153416"/>
                </a:lnTo>
                <a:lnTo>
                  <a:pt x="457200" y="45720"/>
                </a:lnTo>
                <a:lnTo>
                  <a:pt x="453606" y="27924"/>
                </a:lnTo>
                <a:lnTo>
                  <a:pt x="443807" y="13392"/>
                </a:lnTo>
                <a:lnTo>
                  <a:pt x="429275" y="3593"/>
                </a:lnTo>
                <a:lnTo>
                  <a:pt x="4114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3017520" y="2601468"/>
            <a:ext cx="365760" cy="0"/>
          </a:xfrm>
          <a:custGeom>
            <a:avLst/>
            <a:gdLst/>
            <a:ahLst/>
            <a:cxnLst/>
            <a:rect l="l" t="t" r="r" b="b"/>
            <a:pathLst>
              <a:path w="365760" h="0">
                <a:moveTo>
                  <a:pt x="0" y="0"/>
                </a:moveTo>
                <a:lnTo>
                  <a:pt x="365760" y="0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3429000" y="2448052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2971800" y="2448052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2971800" y="2555748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19">
                <a:moveTo>
                  <a:pt x="0" y="0"/>
                </a:moveTo>
                <a:lnTo>
                  <a:pt x="3593" y="17795"/>
                </a:lnTo>
                <a:lnTo>
                  <a:pt x="13392" y="32327"/>
                </a:lnTo>
                <a:lnTo>
                  <a:pt x="27924" y="42126"/>
                </a:lnTo>
                <a:lnTo>
                  <a:pt x="4572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3383279" y="2555748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0" y="45720"/>
                </a:moveTo>
                <a:lnTo>
                  <a:pt x="17795" y="42126"/>
                </a:lnTo>
                <a:lnTo>
                  <a:pt x="32327" y="32327"/>
                </a:lnTo>
                <a:lnTo>
                  <a:pt x="42126" y="17795"/>
                </a:lnTo>
                <a:lnTo>
                  <a:pt x="4572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3383279" y="24023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45720" y="45720"/>
                </a:moveTo>
                <a:lnTo>
                  <a:pt x="42126" y="27924"/>
                </a:lnTo>
                <a:lnTo>
                  <a:pt x="32327" y="13392"/>
                </a:lnTo>
                <a:lnTo>
                  <a:pt x="17795" y="3593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2971800" y="24023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19">
                <a:moveTo>
                  <a:pt x="45719" y="0"/>
                </a:move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 txBox="1"/>
          <p:nvPr/>
        </p:nvSpPr>
        <p:spPr>
          <a:xfrm>
            <a:off x="3030143" y="2246292"/>
            <a:ext cx="366395" cy="3117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R="5080">
              <a:lnSpc>
                <a:spcPct val="145400"/>
              </a:lnSpc>
              <a:tabLst>
                <a:tab pos="353060" algn="l"/>
              </a:tabLst>
            </a:pPr>
            <a:r>
              <a:rPr dirty="0" sz="700" u="sng">
                <a:latin typeface="Arial"/>
                <a:cs typeface="Arial"/>
              </a:rPr>
              <a:t>titul 	</a:t>
            </a:r>
            <a:r>
              <a:rPr dirty="0" sz="700">
                <a:latin typeface="Arial"/>
                <a:cs typeface="Arial"/>
              </a:rPr>
              <a:t> Bc.</a:t>
            </a:r>
            <a:endParaRPr sz="700">
              <a:latin typeface="Arial"/>
              <a:cs typeface="Arial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3886200" y="2402332"/>
            <a:ext cx="2176780" cy="199390"/>
          </a:xfrm>
          <a:custGeom>
            <a:avLst/>
            <a:gdLst/>
            <a:ahLst/>
            <a:cxnLst/>
            <a:rect l="l" t="t" r="r" b="b"/>
            <a:pathLst>
              <a:path w="2176779" h="199389">
                <a:moveTo>
                  <a:pt x="2130552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53416"/>
                </a:lnTo>
                <a:lnTo>
                  <a:pt x="3593" y="171211"/>
                </a:lnTo>
                <a:lnTo>
                  <a:pt x="13392" y="185743"/>
                </a:lnTo>
                <a:lnTo>
                  <a:pt x="27924" y="195542"/>
                </a:lnTo>
                <a:lnTo>
                  <a:pt x="45720" y="199136"/>
                </a:lnTo>
                <a:lnTo>
                  <a:pt x="2130552" y="199136"/>
                </a:lnTo>
                <a:lnTo>
                  <a:pt x="2148347" y="195542"/>
                </a:lnTo>
                <a:lnTo>
                  <a:pt x="2162879" y="185743"/>
                </a:lnTo>
                <a:lnTo>
                  <a:pt x="2172678" y="171211"/>
                </a:lnTo>
                <a:lnTo>
                  <a:pt x="2176272" y="153416"/>
                </a:lnTo>
                <a:lnTo>
                  <a:pt x="2176272" y="45720"/>
                </a:lnTo>
                <a:lnTo>
                  <a:pt x="2172678" y="27924"/>
                </a:lnTo>
                <a:lnTo>
                  <a:pt x="2162879" y="13392"/>
                </a:lnTo>
                <a:lnTo>
                  <a:pt x="2148347" y="3593"/>
                </a:lnTo>
                <a:lnTo>
                  <a:pt x="213055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3931920" y="2601468"/>
            <a:ext cx="2085339" cy="0"/>
          </a:xfrm>
          <a:custGeom>
            <a:avLst/>
            <a:gdLst/>
            <a:ahLst/>
            <a:cxnLst/>
            <a:rect l="l" t="t" r="r" b="b"/>
            <a:pathLst>
              <a:path w="2085339" h="0">
                <a:moveTo>
                  <a:pt x="0" y="0"/>
                </a:moveTo>
                <a:lnTo>
                  <a:pt x="2084832" y="0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6062471" y="2448052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3886200" y="2448052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3886200" y="2555748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0" y="0"/>
                </a:moveTo>
                <a:lnTo>
                  <a:pt x="3593" y="17795"/>
                </a:lnTo>
                <a:lnTo>
                  <a:pt x="13392" y="32327"/>
                </a:lnTo>
                <a:lnTo>
                  <a:pt x="27924" y="42126"/>
                </a:lnTo>
                <a:lnTo>
                  <a:pt x="4572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6016752" y="2555748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0" y="45720"/>
                </a:moveTo>
                <a:lnTo>
                  <a:pt x="17795" y="42126"/>
                </a:lnTo>
                <a:lnTo>
                  <a:pt x="32327" y="32327"/>
                </a:lnTo>
                <a:lnTo>
                  <a:pt x="42126" y="17795"/>
                </a:lnTo>
                <a:lnTo>
                  <a:pt x="4572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6016752" y="24023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45720" y="45720"/>
                </a:moveTo>
                <a:lnTo>
                  <a:pt x="42126" y="27924"/>
                </a:lnTo>
                <a:lnTo>
                  <a:pt x="32327" y="13392"/>
                </a:lnTo>
                <a:lnTo>
                  <a:pt x="17795" y="3593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3886200" y="24023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45720" y="0"/>
                </a:move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 txBox="1"/>
          <p:nvPr/>
        </p:nvSpPr>
        <p:spPr>
          <a:xfrm>
            <a:off x="3931843" y="2246292"/>
            <a:ext cx="2098040" cy="324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45400"/>
              </a:lnSpc>
              <a:tabLst>
                <a:tab pos="2084705" algn="l"/>
              </a:tabLst>
            </a:pPr>
            <a:r>
              <a:rPr dirty="0" sz="700" u="sng">
                <a:latin typeface="Arial"/>
                <a:cs typeface="Arial"/>
              </a:rPr>
              <a:t>e-mailová</a:t>
            </a:r>
            <a:r>
              <a:rPr dirty="0" sz="700" spc="-55" u="sng">
                <a:latin typeface="Arial"/>
                <a:cs typeface="Arial"/>
              </a:rPr>
              <a:t> </a:t>
            </a:r>
            <a:r>
              <a:rPr dirty="0" sz="700" u="sng">
                <a:latin typeface="Arial"/>
                <a:cs typeface="Arial"/>
              </a:rPr>
              <a:t>adresa</a:t>
            </a:r>
            <a:r>
              <a:rPr dirty="0" sz="700" spc="-55" u="sng">
                <a:latin typeface="Arial"/>
                <a:cs typeface="Arial"/>
              </a:rPr>
              <a:t> </a:t>
            </a:r>
            <a:r>
              <a:rPr dirty="0" sz="700" u="sng">
                <a:latin typeface="Arial"/>
                <a:cs typeface="Arial"/>
              </a:rPr>
              <a:t>obce 	</a:t>
            </a:r>
            <a:r>
              <a:rPr dirty="0" sz="700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  <a:hlinkClick r:id="rId5"/>
              </a:rPr>
              <a:t>ujezd@mybox.cz</a:t>
            </a:r>
            <a:endParaRPr sz="700">
              <a:latin typeface="Arial"/>
              <a:cs typeface="Arial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6172200" y="2402332"/>
            <a:ext cx="914400" cy="199390"/>
          </a:xfrm>
          <a:custGeom>
            <a:avLst/>
            <a:gdLst/>
            <a:ahLst/>
            <a:cxnLst/>
            <a:rect l="l" t="t" r="r" b="b"/>
            <a:pathLst>
              <a:path w="914400" h="199389">
                <a:moveTo>
                  <a:pt x="8686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53416"/>
                </a:lnTo>
                <a:lnTo>
                  <a:pt x="3593" y="171211"/>
                </a:lnTo>
                <a:lnTo>
                  <a:pt x="13392" y="185743"/>
                </a:lnTo>
                <a:lnTo>
                  <a:pt x="27924" y="195542"/>
                </a:lnTo>
                <a:lnTo>
                  <a:pt x="45720" y="199136"/>
                </a:lnTo>
                <a:lnTo>
                  <a:pt x="868680" y="199136"/>
                </a:lnTo>
                <a:lnTo>
                  <a:pt x="886475" y="195542"/>
                </a:lnTo>
                <a:lnTo>
                  <a:pt x="901007" y="185743"/>
                </a:lnTo>
                <a:lnTo>
                  <a:pt x="910806" y="171211"/>
                </a:lnTo>
                <a:lnTo>
                  <a:pt x="914400" y="153416"/>
                </a:lnTo>
                <a:lnTo>
                  <a:pt x="914400" y="45720"/>
                </a:lnTo>
                <a:lnTo>
                  <a:pt x="910806" y="27924"/>
                </a:lnTo>
                <a:lnTo>
                  <a:pt x="901007" y="13392"/>
                </a:lnTo>
                <a:lnTo>
                  <a:pt x="886475" y="3593"/>
                </a:lnTo>
                <a:lnTo>
                  <a:pt x="8686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6217920" y="2601468"/>
            <a:ext cx="822960" cy="0"/>
          </a:xfrm>
          <a:custGeom>
            <a:avLst/>
            <a:gdLst/>
            <a:ahLst/>
            <a:cxnLst/>
            <a:rect l="l" t="t" r="r" b="b"/>
            <a:pathLst>
              <a:path w="822959" h="0">
                <a:moveTo>
                  <a:pt x="0" y="0"/>
                </a:moveTo>
                <a:lnTo>
                  <a:pt x="82296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7086600" y="2448052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6172200" y="2448052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6172200" y="2555748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0" y="0"/>
                </a:moveTo>
                <a:lnTo>
                  <a:pt x="3593" y="17795"/>
                </a:lnTo>
                <a:lnTo>
                  <a:pt x="13392" y="32327"/>
                </a:lnTo>
                <a:lnTo>
                  <a:pt x="27924" y="42126"/>
                </a:lnTo>
                <a:lnTo>
                  <a:pt x="4572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7040880" y="2555748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0" y="45720"/>
                </a:moveTo>
                <a:lnTo>
                  <a:pt x="17795" y="42126"/>
                </a:lnTo>
                <a:lnTo>
                  <a:pt x="32327" y="32327"/>
                </a:lnTo>
                <a:lnTo>
                  <a:pt x="42126" y="17795"/>
                </a:lnTo>
                <a:lnTo>
                  <a:pt x="4572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7040880" y="24023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45720" y="45720"/>
                </a:moveTo>
                <a:lnTo>
                  <a:pt x="42126" y="27924"/>
                </a:lnTo>
                <a:lnTo>
                  <a:pt x="32327" y="13392"/>
                </a:lnTo>
                <a:lnTo>
                  <a:pt x="17795" y="3593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6172200" y="24023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45720" y="0"/>
                </a:move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 txBox="1"/>
          <p:nvPr/>
        </p:nvSpPr>
        <p:spPr>
          <a:xfrm>
            <a:off x="6095491" y="2171801"/>
            <a:ext cx="998855" cy="3987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b="1">
                <a:latin typeface="Arial"/>
                <a:cs typeface="Arial"/>
              </a:rPr>
              <a:t>REKREAČNÍ</a:t>
            </a:r>
            <a:r>
              <a:rPr dirty="0" sz="700" spc="-105" b="1">
                <a:latin typeface="Arial"/>
                <a:cs typeface="Arial"/>
              </a:rPr>
              <a:t> </a:t>
            </a:r>
            <a:r>
              <a:rPr dirty="0" sz="700" b="1">
                <a:latin typeface="Arial"/>
                <a:cs typeface="Arial"/>
              </a:rPr>
              <a:t>OBJEKTY</a:t>
            </a:r>
            <a:endParaRPr sz="700">
              <a:latin typeface="Arial"/>
              <a:cs typeface="Arial"/>
            </a:endParaRPr>
          </a:p>
          <a:p>
            <a:pPr marL="134620">
              <a:lnSpc>
                <a:spcPct val="100000"/>
              </a:lnSpc>
              <a:spcBef>
                <a:spcPts val="125"/>
              </a:spcBef>
            </a:pPr>
            <a:r>
              <a:rPr dirty="0" sz="700" u="sng">
                <a:latin typeface="Arial"/>
                <a:cs typeface="Arial"/>
              </a:rPr>
              <a:t>počet v katastru</a:t>
            </a:r>
            <a:r>
              <a:rPr dirty="0" sz="700" spc="-105" u="sng">
                <a:latin typeface="Arial"/>
                <a:cs typeface="Arial"/>
              </a:rPr>
              <a:t> </a:t>
            </a:r>
            <a:r>
              <a:rPr dirty="0" sz="700" u="sng">
                <a:latin typeface="Arial"/>
                <a:cs typeface="Arial"/>
              </a:rPr>
              <a:t>obc</a:t>
            </a:r>
            <a:r>
              <a:rPr dirty="0" sz="700">
                <a:latin typeface="Arial"/>
                <a:cs typeface="Arial"/>
              </a:rPr>
              <a:t>e</a:t>
            </a:r>
            <a:endParaRPr sz="700">
              <a:latin typeface="Arial"/>
              <a:cs typeface="Arial"/>
            </a:endParaRPr>
          </a:p>
          <a:p>
            <a:pPr marL="134620">
              <a:lnSpc>
                <a:spcPct val="100000"/>
              </a:lnSpc>
              <a:spcBef>
                <a:spcPts val="375"/>
              </a:spcBef>
            </a:pPr>
            <a:r>
              <a:rPr dirty="0" sz="700" spc="-5">
                <a:latin typeface="Arial"/>
                <a:cs typeface="Arial"/>
              </a:rPr>
              <a:t>3</a:t>
            </a:r>
            <a:endParaRPr sz="700">
              <a:latin typeface="Arial"/>
              <a:cs typeface="Arial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457200" y="3202432"/>
            <a:ext cx="3086100" cy="199390"/>
          </a:xfrm>
          <a:custGeom>
            <a:avLst/>
            <a:gdLst/>
            <a:ahLst/>
            <a:cxnLst/>
            <a:rect l="l" t="t" r="r" b="b"/>
            <a:pathLst>
              <a:path w="3086100" h="199389">
                <a:moveTo>
                  <a:pt x="30403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53416"/>
                </a:lnTo>
                <a:lnTo>
                  <a:pt x="3593" y="171211"/>
                </a:lnTo>
                <a:lnTo>
                  <a:pt x="13392" y="185743"/>
                </a:lnTo>
                <a:lnTo>
                  <a:pt x="27924" y="195542"/>
                </a:lnTo>
                <a:lnTo>
                  <a:pt x="45720" y="199136"/>
                </a:lnTo>
                <a:lnTo>
                  <a:pt x="3040380" y="199136"/>
                </a:lnTo>
                <a:lnTo>
                  <a:pt x="3058175" y="195542"/>
                </a:lnTo>
                <a:lnTo>
                  <a:pt x="3072707" y="185743"/>
                </a:lnTo>
                <a:lnTo>
                  <a:pt x="3082506" y="171211"/>
                </a:lnTo>
                <a:lnTo>
                  <a:pt x="3086100" y="153416"/>
                </a:lnTo>
                <a:lnTo>
                  <a:pt x="3086100" y="45720"/>
                </a:lnTo>
                <a:lnTo>
                  <a:pt x="3082506" y="27924"/>
                </a:lnTo>
                <a:lnTo>
                  <a:pt x="3072707" y="13392"/>
                </a:lnTo>
                <a:lnTo>
                  <a:pt x="3058175" y="3593"/>
                </a:lnTo>
                <a:lnTo>
                  <a:pt x="30403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502919" y="3401568"/>
            <a:ext cx="2994660" cy="0"/>
          </a:xfrm>
          <a:custGeom>
            <a:avLst/>
            <a:gdLst/>
            <a:ahLst/>
            <a:cxnLst/>
            <a:rect l="l" t="t" r="r" b="b"/>
            <a:pathLst>
              <a:path w="2994660" h="0">
                <a:moveTo>
                  <a:pt x="0" y="0"/>
                </a:moveTo>
                <a:lnTo>
                  <a:pt x="2994660" y="0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3543300" y="3248152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457200" y="3248152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457200" y="3355848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0" y="0"/>
                </a:moveTo>
                <a:lnTo>
                  <a:pt x="3593" y="17795"/>
                </a:lnTo>
                <a:lnTo>
                  <a:pt x="13392" y="32327"/>
                </a:lnTo>
                <a:lnTo>
                  <a:pt x="27924" y="42126"/>
                </a:lnTo>
                <a:lnTo>
                  <a:pt x="4572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3497579" y="3355848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0" y="45720"/>
                </a:moveTo>
                <a:lnTo>
                  <a:pt x="17795" y="42126"/>
                </a:lnTo>
                <a:lnTo>
                  <a:pt x="32327" y="32327"/>
                </a:lnTo>
                <a:lnTo>
                  <a:pt x="42126" y="17795"/>
                </a:lnTo>
                <a:lnTo>
                  <a:pt x="4572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3497579" y="32024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45720" y="45720"/>
                </a:moveTo>
                <a:lnTo>
                  <a:pt x="42126" y="27924"/>
                </a:lnTo>
                <a:lnTo>
                  <a:pt x="32327" y="13392"/>
                </a:lnTo>
                <a:lnTo>
                  <a:pt x="17795" y="3593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457200" y="32024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45720" y="0"/>
                </a:move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 txBox="1"/>
          <p:nvPr/>
        </p:nvSpPr>
        <p:spPr>
          <a:xfrm>
            <a:off x="444474" y="2969590"/>
            <a:ext cx="3066415" cy="401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b="1">
                <a:latin typeface="Arial"/>
                <a:cs typeface="Arial"/>
              </a:rPr>
              <a:t>KONTAKTNÍ</a:t>
            </a:r>
            <a:r>
              <a:rPr dirty="0" sz="700" spc="-105" b="1">
                <a:latin typeface="Arial"/>
                <a:cs typeface="Arial"/>
              </a:rPr>
              <a:t> </a:t>
            </a:r>
            <a:r>
              <a:rPr dirty="0" sz="700" b="1">
                <a:latin typeface="Arial"/>
                <a:cs typeface="Arial"/>
              </a:rPr>
              <a:t>OSOBA</a:t>
            </a:r>
            <a:endParaRPr sz="700">
              <a:latin typeface="Arial"/>
              <a:cs typeface="Arial"/>
            </a:endParaRPr>
          </a:p>
          <a:p>
            <a:pPr marL="70485">
              <a:lnSpc>
                <a:spcPct val="100000"/>
              </a:lnSpc>
              <a:spcBef>
                <a:spcPts val="145"/>
              </a:spcBef>
              <a:tabLst>
                <a:tab pos="3052445" algn="l"/>
              </a:tabLst>
            </a:pPr>
            <a:r>
              <a:rPr dirty="0" sz="700" u="sng">
                <a:latin typeface="Arial"/>
                <a:cs typeface="Arial"/>
              </a:rPr>
              <a:t>jméno	</a:t>
            </a:r>
            <a:endParaRPr sz="700">
              <a:latin typeface="Arial"/>
              <a:cs typeface="Arial"/>
            </a:endParaRPr>
          </a:p>
          <a:p>
            <a:pPr marL="70485">
              <a:lnSpc>
                <a:spcPct val="100000"/>
              </a:lnSpc>
              <a:spcBef>
                <a:spcPts val="380"/>
              </a:spcBef>
            </a:pPr>
            <a:r>
              <a:rPr dirty="0" sz="700">
                <a:latin typeface="Arial"/>
                <a:cs typeface="Arial"/>
              </a:rPr>
              <a:t>Arnošt</a:t>
            </a:r>
            <a:endParaRPr sz="700">
              <a:latin typeface="Arial"/>
              <a:cs typeface="Arial"/>
            </a:endParaRPr>
          </a:p>
        </p:txBody>
      </p:sp>
      <p:sp>
        <p:nvSpPr>
          <p:cNvPr id="123" name="object 123"/>
          <p:cNvSpPr/>
          <p:nvPr/>
        </p:nvSpPr>
        <p:spPr>
          <a:xfrm>
            <a:off x="3886200" y="3202432"/>
            <a:ext cx="3194685" cy="199390"/>
          </a:xfrm>
          <a:custGeom>
            <a:avLst/>
            <a:gdLst/>
            <a:ahLst/>
            <a:cxnLst/>
            <a:rect l="l" t="t" r="r" b="b"/>
            <a:pathLst>
              <a:path w="3194684" h="199389">
                <a:moveTo>
                  <a:pt x="3148952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53416"/>
                </a:lnTo>
                <a:lnTo>
                  <a:pt x="3593" y="171211"/>
                </a:lnTo>
                <a:lnTo>
                  <a:pt x="13392" y="185743"/>
                </a:lnTo>
                <a:lnTo>
                  <a:pt x="27924" y="195542"/>
                </a:lnTo>
                <a:lnTo>
                  <a:pt x="45720" y="199136"/>
                </a:lnTo>
                <a:lnTo>
                  <a:pt x="3148952" y="199136"/>
                </a:lnTo>
                <a:lnTo>
                  <a:pt x="3166747" y="195542"/>
                </a:lnTo>
                <a:lnTo>
                  <a:pt x="3181280" y="185743"/>
                </a:lnTo>
                <a:lnTo>
                  <a:pt x="3191078" y="171211"/>
                </a:lnTo>
                <a:lnTo>
                  <a:pt x="3194672" y="153416"/>
                </a:lnTo>
                <a:lnTo>
                  <a:pt x="3194672" y="45720"/>
                </a:lnTo>
                <a:lnTo>
                  <a:pt x="3191078" y="27924"/>
                </a:lnTo>
                <a:lnTo>
                  <a:pt x="3181280" y="13392"/>
                </a:lnTo>
                <a:lnTo>
                  <a:pt x="3166747" y="3593"/>
                </a:lnTo>
                <a:lnTo>
                  <a:pt x="314895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3931920" y="3401568"/>
            <a:ext cx="3103245" cy="0"/>
          </a:xfrm>
          <a:custGeom>
            <a:avLst/>
            <a:gdLst/>
            <a:ahLst/>
            <a:cxnLst/>
            <a:rect l="l" t="t" r="r" b="b"/>
            <a:pathLst>
              <a:path w="3103245" h="0">
                <a:moveTo>
                  <a:pt x="0" y="0"/>
                </a:moveTo>
                <a:lnTo>
                  <a:pt x="3103232" y="0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7080872" y="3248152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3886200" y="3248152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3886200" y="3355848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0" y="0"/>
                </a:moveTo>
                <a:lnTo>
                  <a:pt x="3593" y="17795"/>
                </a:lnTo>
                <a:lnTo>
                  <a:pt x="13392" y="32327"/>
                </a:lnTo>
                <a:lnTo>
                  <a:pt x="27924" y="42126"/>
                </a:lnTo>
                <a:lnTo>
                  <a:pt x="4572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7035151" y="3355848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0" y="45720"/>
                </a:moveTo>
                <a:lnTo>
                  <a:pt x="17795" y="42126"/>
                </a:lnTo>
                <a:lnTo>
                  <a:pt x="32327" y="32327"/>
                </a:lnTo>
                <a:lnTo>
                  <a:pt x="42126" y="17795"/>
                </a:lnTo>
                <a:lnTo>
                  <a:pt x="4572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7035151" y="32024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45720" y="45720"/>
                </a:moveTo>
                <a:lnTo>
                  <a:pt x="42126" y="27924"/>
                </a:lnTo>
                <a:lnTo>
                  <a:pt x="32327" y="13392"/>
                </a:lnTo>
                <a:lnTo>
                  <a:pt x="17795" y="3593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3886200" y="32024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45720" y="0"/>
                </a:move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 txBox="1"/>
          <p:nvPr/>
        </p:nvSpPr>
        <p:spPr>
          <a:xfrm>
            <a:off x="3931843" y="3046392"/>
            <a:ext cx="3116580" cy="324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45400"/>
              </a:lnSpc>
              <a:tabLst>
                <a:tab pos="3103245" algn="l"/>
              </a:tabLst>
            </a:pPr>
            <a:r>
              <a:rPr dirty="0" sz="700" u="sng">
                <a:latin typeface="Arial"/>
                <a:cs typeface="Arial"/>
              </a:rPr>
              <a:t>příjmení 	</a:t>
            </a:r>
            <a:r>
              <a:rPr dirty="0" sz="700">
                <a:latin typeface="Arial"/>
                <a:cs typeface="Arial"/>
              </a:rPr>
              <a:t> Kříž</a:t>
            </a:r>
            <a:endParaRPr sz="700">
              <a:latin typeface="Arial"/>
              <a:cs typeface="Arial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457200" y="3545332"/>
            <a:ext cx="3086100" cy="199390"/>
          </a:xfrm>
          <a:custGeom>
            <a:avLst/>
            <a:gdLst/>
            <a:ahLst/>
            <a:cxnLst/>
            <a:rect l="l" t="t" r="r" b="b"/>
            <a:pathLst>
              <a:path w="3086100" h="199389">
                <a:moveTo>
                  <a:pt x="30403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53416"/>
                </a:lnTo>
                <a:lnTo>
                  <a:pt x="3593" y="171211"/>
                </a:lnTo>
                <a:lnTo>
                  <a:pt x="13392" y="185743"/>
                </a:lnTo>
                <a:lnTo>
                  <a:pt x="27924" y="195542"/>
                </a:lnTo>
                <a:lnTo>
                  <a:pt x="45720" y="199136"/>
                </a:lnTo>
                <a:lnTo>
                  <a:pt x="3040380" y="199136"/>
                </a:lnTo>
                <a:lnTo>
                  <a:pt x="3058175" y="195542"/>
                </a:lnTo>
                <a:lnTo>
                  <a:pt x="3072707" y="185743"/>
                </a:lnTo>
                <a:lnTo>
                  <a:pt x="3082506" y="171211"/>
                </a:lnTo>
                <a:lnTo>
                  <a:pt x="3086100" y="153416"/>
                </a:lnTo>
                <a:lnTo>
                  <a:pt x="3086100" y="45720"/>
                </a:lnTo>
                <a:lnTo>
                  <a:pt x="3082506" y="27924"/>
                </a:lnTo>
                <a:lnTo>
                  <a:pt x="3072707" y="13392"/>
                </a:lnTo>
                <a:lnTo>
                  <a:pt x="3058175" y="3593"/>
                </a:lnTo>
                <a:lnTo>
                  <a:pt x="30403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502919" y="3744468"/>
            <a:ext cx="2994660" cy="0"/>
          </a:xfrm>
          <a:custGeom>
            <a:avLst/>
            <a:gdLst/>
            <a:ahLst/>
            <a:cxnLst/>
            <a:rect l="l" t="t" r="r" b="b"/>
            <a:pathLst>
              <a:path w="2994660" h="0">
                <a:moveTo>
                  <a:pt x="0" y="0"/>
                </a:moveTo>
                <a:lnTo>
                  <a:pt x="2994660" y="0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3543300" y="3591052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457200" y="3591052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457200" y="3698748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0" y="0"/>
                </a:moveTo>
                <a:lnTo>
                  <a:pt x="3593" y="17795"/>
                </a:lnTo>
                <a:lnTo>
                  <a:pt x="13392" y="32327"/>
                </a:lnTo>
                <a:lnTo>
                  <a:pt x="27924" y="42126"/>
                </a:lnTo>
                <a:lnTo>
                  <a:pt x="4572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3497579" y="3698748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0" y="45720"/>
                </a:moveTo>
                <a:lnTo>
                  <a:pt x="17795" y="42126"/>
                </a:lnTo>
                <a:lnTo>
                  <a:pt x="32327" y="32327"/>
                </a:lnTo>
                <a:lnTo>
                  <a:pt x="42126" y="17795"/>
                </a:lnTo>
                <a:lnTo>
                  <a:pt x="4572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3497579" y="35453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45720" y="45720"/>
                </a:moveTo>
                <a:lnTo>
                  <a:pt x="42126" y="27924"/>
                </a:lnTo>
                <a:lnTo>
                  <a:pt x="32327" y="13392"/>
                </a:lnTo>
                <a:lnTo>
                  <a:pt x="17795" y="3593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457200" y="35453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45720" y="0"/>
                </a:move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 txBox="1"/>
          <p:nvPr/>
        </p:nvSpPr>
        <p:spPr>
          <a:xfrm>
            <a:off x="502843" y="3389292"/>
            <a:ext cx="3007995" cy="324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45400"/>
              </a:lnSpc>
              <a:tabLst>
                <a:tab pos="2994660" algn="l"/>
              </a:tabLst>
            </a:pPr>
            <a:r>
              <a:rPr dirty="0" sz="700" u="sng">
                <a:latin typeface="Arial"/>
                <a:cs typeface="Arial"/>
              </a:rPr>
              <a:t>funkce 	</a:t>
            </a:r>
            <a:r>
              <a:rPr dirty="0" sz="700">
                <a:latin typeface="Arial"/>
                <a:cs typeface="Arial"/>
              </a:rPr>
              <a:t> starosta</a:t>
            </a:r>
            <a:r>
              <a:rPr dirty="0" sz="700" spc="-105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obce</a:t>
            </a:r>
            <a:endParaRPr sz="700">
              <a:latin typeface="Arial"/>
              <a:cs typeface="Arial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3879812" y="3437725"/>
            <a:ext cx="292735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>
                <a:latin typeface="Arial"/>
                <a:cs typeface="Arial"/>
              </a:rPr>
              <a:t>telefon</a:t>
            </a:r>
            <a:endParaRPr sz="700">
              <a:latin typeface="Arial"/>
              <a:cs typeface="Arial"/>
            </a:endParaRPr>
          </a:p>
        </p:txBody>
      </p:sp>
      <p:graphicFrame>
        <p:nvGraphicFramePr>
          <p:cNvPr id="142" name="object 142"/>
          <p:cNvGraphicFramePr>
            <a:graphicFrameLocks noGrp="1"/>
          </p:cNvGraphicFramePr>
          <p:nvPr/>
        </p:nvGraphicFramePr>
        <p:xfrm>
          <a:off x="3886193" y="3545325"/>
          <a:ext cx="1260475" cy="1993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1452"/>
                <a:gridCol w="138290"/>
                <a:gridCol w="138290"/>
                <a:gridCol w="138290"/>
                <a:gridCol w="138290"/>
                <a:gridCol w="138290"/>
                <a:gridCol w="138290"/>
                <a:gridCol w="138290"/>
                <a:gridCol w="141468"/>
              </a:tblGrid>
              <a:tr h="192827">
                <a:tc>
                  <a:txBody>
                    <a:bodyPr/>
                    <a:lstStyle/>
                    <a:p>
                      <a:pPr marL="4826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7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9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9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6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43" name="object 143"/>
          <p:cNvSpPr/>
          <p:nvPr/>
        </p:nvSpPr>
        <p:spPr>
          <a:xfrm>
            <a:off x="5257800" y="3545332"/>
            <a:ext cx="1828800" cy="199390"/>
          </a:xfrm>
          <a:custGeom>
            <a:avLst/>
            <a:gdLst/>
            <a:ahLst/>
            <a:cxnLst/>
            <a:rect l="l" t="t" r="r" b="b"/>
            <a:pathLst>
              <a:path w="1828800" h="199389">
                <a:moveTo>
                  <a:pt x="17830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53416"/>
                </a:lnTo>
                <a:lnTo>
                  <a:pt x="3593" y="171211"/>
                </a:lnTo>
                <a:lnTo>
                  <a:pt x="13392" y="185743"/>
                </a:lnTo>
                <a:lnTo>
                  <a:pt x="27924" y="195542"/>
                </a:lnTo>
                <a:lnTo>
                  <a:pt x="45720" y="199136"/>
                </a:lnTo>
                <a:lnTo>
                  <a:pt x="1783080" y="199136"/>
                </a:lnTo>
                <a:lnTo>
                  <a:pt x="1800875" y="195542"/>
                </a:lnTo>
                <a:lnTo>
                  <a:pt x="1815407" y="185743"/>
                </a:lnTo>
                <a:lnTo>
                  <a:pt x="1825206" y="171211"/>
                </a:lnTo>
                <a:lnTo>
                  <a:pt x="1828800" y="153416"/>
                </a:lnTo>
                <a:lnTo>
                  <a:pt x="1828800" y="45720"/>
                </a:lnTo>
                <a:lnTo>
                  <a:pt x="1825206" y="27924"/>
                </a:lnTo>
                <a:lnTo>
                  <a:pt x="1815407" y="13392"/>
                </a:lnTo>
                <a:lnTo>
                  <a:pt x="1800875" y="3593"/>
                </a:lnTo>
                <a:lnTo>
                  <a:pt x="17830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5303520" y="3744468"/>
            <a:ext cx="1737360" cy="0"/>
          </a:xfrm>
          <a:custGeom>
            <a:avLst/>
            <a:gdLst/>
            <a:ahLst/>
            <a:cxnLst/>
            <a:rect l="l" t="t" r="r" b="b"/>
            <a:pathLst>
              <a:path w="1737359" h="0">
                <a:moveTo>
                  <a:pt x="0" y="0"/>
                </a:moveTo>
                <a:lnTo>
                  <a:pt x="1737360" y="0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7086600" y="3591052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5257800" y="3591052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5257800" y="3698748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0" y="0"/>
                </a:moveTo>
                <a:lnTo>
                  <a:pt x="3593" y="17795"/>
                </a:lnTo>
                <a:lnTo>
                  <a:pt x="13392" y="32327"/>
                </a:lnTo>
                <a:lnTo>
                  <a:pt x="27924" y="42126"/>
                </a:lnTo>
                <a:lnTo>
                  <a:pt x="4572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7040880" y="3698748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0" y="45720"/>
                </a:moveTo>
                <a:lnTo>
                  <a:pt x="17795" y="42126"/>
                </a:lnTo>
                <a:lnTo>
                  <a:pt x="32327" y="32327"/>
                </a:lnTo>
                <a:lnTo>
                  <a:pt x="42126" y="17795"/>
                </a:lnTo>
                <a:lnTo>
                  <a:pt x="4572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7040880" y="35453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45720" y="45720"/>
                </a:moveTo>
                <a:lnTo>
                  <a:pt x="42126" y="27924"/>
                </a:lnTo>
                <a:lnTo>
                  <a:pt x="32327" y="13392"/>
                </a:lnTo>
                <a:lnTo>
                  <a:pt x="17795" y="3593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5257800" y="35453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45720" y="0"/>
                </a:move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 txBox="1"/>
          <p:nvPr/>
        </p:nvSpPr>
        <p:spPr>
          <a:xfrm>
            <a:off x="5303443" y="3389292"/>
            <a:ext cx="1750695" cy="324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45400"/>
              </a:lnSpc>
              <a:tabLst>
                <a:tab pos="1737360" algn="l"/>
              </a:tabLst>
            </a:pPr>
            <a:r>
              <a:rPr dirty="0" sz="700" u="sng">
                <a:latin typeface="Arial"/>
                <a:cs typeface="Arial"/>
              </a:rPr>
              <a:t>e-mail 	</a:t>
            </a:r>
            <a:r>
              <a:rPr dirty="0" sz="700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  <a:hlinkClick r:id="rId5"/>
              </a:rPr>
              <a:t>ujezd@mybox.cz</a:t>
            </a:r>
            <a:endParaRPr sz="700">
              <a:latin typeface="Arial"/>
              <a:cs typeface="Arial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238823" y="4206240"/>
            <a:ext cx="7086600" cy="1783080"/>
          </a:xfrm>
          <a:custGeom>
            <a:avLst/>
            <a:gdLst/>
            <a:ahLst/>
            <a:cxnLst/>
            <a:rect l="l" t="t" r="r" b="b"/>
            <a:pathLst>
              <a:path w="7086600" h="1783079">
                <a:moveTo>
                  <a:pt x="70408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737360"/>
                </a:lnTo>
                <a:lnTo>
                  <a:pt x="3593" y="1755155"/>
                </a:lnTo>
                <a:lnTo>
                  <a:pt x="13392" y="1769687"/>
                </a:lnTo>
                <a:lnTo>
                  <a:pt x="27924" y="1779486"/>
                </a:lnTo>
                <a:lnTo>
                  <a:pt x="45720" y="1783080"/>
                </a:lnTo>
                <a:lnTo>
                  <a:pt x="7040880" y="1783080"/>
                </a:lnTo>
                <a:lnTo>
                  <a:pt x="7058675" y="1779486"/>
                </a:lnTo>
                <a:lnTo>
                  <a:pt x="7073207" y="1769687"/>
                </a:lnTo>
                <a:lnTo>
                  <a:pt x="7083006" y="1755155"/>
                </a:lnTo>
                <a:lnTo>
                  <a:pt x="7086600" y="1737360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close/>
              </a:path>
            </a:pathLst>
          </a:custGeom>
          <a:solidFill>
            <a:srgbClr val="E9E9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238823" y="4206240"/>
            <a:ext cx="7086600" cy="1783080"/>
          </a:xfrm>
          <a:custGeom>
            <a:avLst/>
            <a:gdLst/>
            <a:ahLst/>
            <a:cxnLst/>
            <a:rect l="l" t="t" r="r" b="b"/>
            <a:pathLst>
              <a:path w="7086600" h="1783079">
                <a:moveTo>
                  <a:pt x="0" y="45720"/>
                </a:moveTo>
                <a:lnTo>
                  <a:pt x="0" y="1737360"/>
                </a:lnTo>
                <a:lnTo>
                  <a:pt x="3593" y="1755155"/>
                </a:lnTo>
                <a:lnTo>
                  <a:pt x="13392" y="1769687"/>
                </a:lnTo>
                <a:lnTo>
                  <a:pt x="27924" y="1779486"/>
                </a:lnTo>
                <a:lnTo>
                  <a:pt x="45720" y="1783080"/>
                </a:lnTo>
                <a:lnTo>
                  <a:pt x="7040880" y="1783080"/>
                </a:lnTo>
                <a:lnTo>
                  <a:pt x="7058675" y="1779486"/>
                </a:lnTo>
                <a:lnTo>
                  <a:pt x="7073207" y="1769687"/>
                </a:lnTo>
                <a:lnTo>
                  <a:pt x="7083006" y="1755155"/>
                </a:lnTo>
                <a:lnTo>
                  <a:pt x="7086600" y="1737360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457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353123" y="4503077"/>
            <a:ext cx="2628900" cy="199390"/>
          </a:xfrm>
          <a:custGeom>
            <a:avLst/>
            <a:gdLst/>
            <a:ahLst/>
            <a:cxnLst/>
            <a:rect l="l" t="t" r="r" b="b"/>
            <a:pathLst>
              <a:path w="2628900" h="199389">
                <a:moveTo>
                  <a:pt x="25831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53416"/>
                </a:lnTo>
                <a:lnTo>
                  <a:pt x="3593" y="171211"/>
                </a:lnTo>
                <a:lnTo>
                  <a:pt x="13392" y="185743"/>
                </a:lnTo>
                <a:lnTo>
                  <a:pt x="27924" y="195542"/>
                </a:lnTo>
                <a:lnTo>
                  <a:pt x="45720" y="199136"/>
                </a:lnTo>
                <a:lnTo>
                  <a:pt x="2583180" y="199136"/>
                </a:lnTo>
                <a:lnTo>
                  <a:pt x="2600975" y="195542"/>
                </a:lnTo>
                <a:lnTo>
                  <a:pt x="2615507" y="185743"/>
                </a:lnTo>
                <a:lnTo>
                  <a:pt x="2625306" y="171211"/>
                </a:lnTo>
                <a:lnTo>
                  <a:pt x="2628900" y="153416"/>
                </a:lnTo>
                <a:lnTo>
                  <a:pt x="2628900" y="45720"/>
                </a:lnTo>
                <a:lnTo>
                  <a:pt x="2625306" y="27924"/>
                </a:lnTo>
                <a:lnTo>
                  <a:pt x="2615507" y="13392"/>
                </a:lnTo>
                <a:lnTo>
                  <a:pt x="2600975" y="3593"/>
                </a:lnTo>
                <a:lnTo>
                  <a:pt x="25831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398843" y="4702213"/>
            <a:ext cx="2537460" cy="0"/>
          </a:xfrm>
          <a:custGeom>
            <a:avLst/>
            <a:gdLst/>
            <a:ahLst/>
            <a:cxnLst/>
            <a:rect l="l" t="t" r="r" b="b"/>
            <a:pathLst>
              <a:path w="2537460" h="0">
                <a:moveTo>
                  <a:pt x="0" y="0"/>
                </a:moveTo>
                <a:lnTo>
                  <a:pt x="253746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2982023" y="4548797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353123" y="4548797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353123" y="4656493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0" y="0"/>
                </a:moveTo>
                <a:lnTo>
                  <a:pt x="3593" y="17795"/>
                </a:lnTo>
                <a:lnTo>
                  <a:pt x="13392" y="32327"/>
                </a:lnTo>
                <a:lnTo>
                  <a:pt x="27924" y="42126"/>
                </a:lnTo>
                <a:lnTo>
                  <a:pt x="4572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2936303" y="4656493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20">
                <a:moveTo>
                  <a:pt x="0" y="45720"/>
                </a:moveTo>
                <a:lnTo>
                  <a:pt x="17795" y="42126"/>
                </a:lnTo>
                <a:lnTo>
                  <a:pt x="32327" y="32327"/>
                </a:lnTo>
                <a:lnTo>
                  <a:pt x="42126" y="17795"/>
                </a:lnTo>
                <a:lnTo>
                  <a:pt x="4572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2936303" y="4503077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20">
                <a:moveTo>
                  <a:pt x="45719" y="45720"/>
                </a:moveTo>
                <a:lnTo>
                  <a:pt x="42126" y="27924"/>
                </a:lnTo>
                <a:lnTo>
                  <a:pt x="32327" y="13392"/>
                </a:lnTo>
                <a:lnTo>
                  <a:pt x="17795" y="3593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/>
          <p:nvPr/>
        </p:nvSpPr>
        <p:spPr>
          <a:xfrm>
            <a:off x="353123" y="4503077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45720" y="0"/>
                </a:move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/>
          <p:nvPr/>
        </p:nvSpPr>
        <p:spPr>
          <a:xfrm>
            <a:off x="3096323" y="4503077"/>
            <a:ext cx="1932939" cy="199390"/>
          </a:xfrm>
          <a:custGeom>
            <a:avLst/>
            <a:gdLst/>
            <a:ahLst/>
            <a:cxnLst/>
            <a:rect l="l" t="t" r="r" b="b"/>
            <a:pathLst>
              <a:path w="1932939" h="199389">
                <a:moveTo>
                  <a:pt x="1887156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53416"/>
                </a:lnTo>
                <a:lnTo>
                  <a:pt x="3593" y="171211"/>
                </a:lnTo>
                <a:lnTo>
                  <a:pt x="13392" y="185743"/>
                </a:lnTo>
                <a:lnTo>
                  <a:pt x="27924" y="195542"/>
                </a:lnTo>
                <a:lnTo>
                  <a:pt x="45720" y="199136"/>
                </a:lnTo>
                <a:lnTo>
                  <a:pt x="1887156" y="199136"/>
                </a:lnTo>
                <a:lnTo>
                  <a:pt x="1904951" y="195542"/>
                </a:lnTo>
                <a:lnTo>
                  <a:pt x="1919484" y="185743"/>
                </a:lnTo>
                <a:lnTo>
                  <a:pt x="1929283" y="171211"/>
                </a:lnTo>
                <a:lnTo>
                  <a:pt x="1932876" y="153416"/>
                </a:lnTo>
                <a:lnTo>
                  <a:pt x="1932876" y="45720"/>
                </a:lnTo>
                <a:lnTo>
                  <a:pt x="1929283" y="27924"/>
                </a:lnTo>
                <a:lnTo>
                  <a:pt x="1919484" y="13392"/>
                </a:lnTo>
                <a:lnTo>
                  <a:pt x="1904951" y="3593"/>
                </a:lnTo>
                <a:lnTo>
                  <a:pt x="188715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 txBox="1"/>
          <p:nvPr/>
        </p:nvSpPr>
        <p:spPr>
          <a:xfrm>
            <a:off x="338124" y="4223334"/>
            <a:ext cx="2611120" cy="292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b="1">
                <a:latin typeface="Arial"/>
                <a:cs typeface="Arial"/>
              </a:rPr>
              <a:t>1b) INFORMOVÁNÍ</a:t>
            </a:r>
            <a:r>
              <a:rPr dirty="0" sz="800" spc="-100" b="1">
                <a:latin typeface="Arial"/>
                <a:cs typeface="Arial"/>
              </a:rPr>
              <a:t> </a:t>
            </a:r>
            <a:r>
              <a:rPr dirty="0" sz="800" b="1">
                <a:latin typeface="Arial"/>
                <a:cs typeface="Arial"/>
              </a:rPr>
              <a:t>OBYVATEL</a:t>
            </a:r>
            <a:endParaRPr sz="800">
              <a:latin typeface="Arial"/>
              <a:cs typeface="Arial"/>
            </a:endParaRPr>
          </a:p>
          <a:p>
            <a:pPr marL="73025">
              <a:lnSpc>
                <a:spcPct val="100000"/>
              </a:lnSpc>
              <a:spcBef>
                <a:spcPts val="395"/>
              </a:spcBef>
              <a:tabLst>
                <a:tab pos="2597785" algn="l"/>
              </a:tabLst>
            </a:pPr>
            <a:r>
              <a:rPr dirty="0" sz="700" u="sng">
                <a:latin typeface="Arial"/>
                <a:cs typeface="Arial"/>
              </a:rPr>
              <a:t>název místního tisku </a:t>
            </a:r>
            <a:r>
              <a:rPr dirty="0" sz="700" spc="-5" u="sng">
                <a:latin typeface="Arial"/>
                <a:cs typeface="Arial"/>
              </a:rPr>
              <a:t>nebo</a:t>
            </a:r>
            <a:r>
              <a:rPr dirty="0" sz="700" spc="-85" u="sng">
                <a:latin typeface="Arial"/>
                <a:cs typeface="Arial"/>
              </a:rPr>
              <a:t> </a:t>
            </a:r>
            <a:r>
              <a:rPr dirty="0" sz="700" u="sng">
                <a:latin typeface="Arial"/>
                <a:cs typeface="Arial"/>
              </a:rPr>
              <a:t>zpravodaje	</a:t>
            </a:r>
            <a:endParaRPr sz="700">
              <a:latin typeface="Arial"/>
              <a:cs typeface="Arial"/>
            </a:endParaRPr>
          </a:p>
        </p:txBody>
      </p:sp>
      <p:sp>
        <p:nvSpPr>
          <p:cNvPr id="164" name="object 164"/>
          <p:cNvSpPr/>
          <p:nvPr/>
        </p:nvSpPr>
        <p:spPr>
          <a:xfrm>
            <a:off x="3142043" y="4702213"/>
            <a:ext cx="1841500" cy="0"/>
          </a:xfrm>
          <a:custGeom>
            <a:avLst/>
            <a:gdLst/>
            <a:ahLst/>
            <a:cxnLst/>
            <a:rect l="l" t="t" r="r" b="b"/>
            <a:pathLst>
              <a:path w="1841500" h="0">
                <a:moveTo>
                  <a:pt x="0" y="0"/>
                </a:moveTo>
                <a:lnTo>
                  <a:pt x="184143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5" name="object 165"/>
          <p:cNvSpPr/>
          <p:nvPr/>
        </p:nvSpPr>
        <p:spPr>
          <a:xfrm>
            <a:off x="5029200" y="4548797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/>
          <p:nvPr/>
        </p:nvSpPr>
        <p:spPr>
          <a:xfrm>
            <a:off x="3096323" y="4548797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/>
          <p:nvPr/>
        </p:nvSpPr>
        <p:spPr>
          <a:xfrm>
            <a:off x="3096323" y="4656493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20">
                <a:moveTo>
                  <a:pt x="0" y="0"/>
                </a:moveTo>
                <a:lnTo>
                  <a:pt x="3593" y="17795"/>
                </a:lnTo>
                <a:lnTo>
                  <a:pt x="13392" y="32327"/>
                </a:lnTo>
                <a:lnTo>
                  <a:pt x="27924" y="42126"/>
                </a:lnTo>
                <a:lnTo>
                  <a:pt x="4572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8" name="object 168"/>
          <p:cNvSpPr/>
          <p:nvPr/>
        </p:nvSpPr>
        <p:spPr>
          <a:xfrm>
            <a:off x="4983479" y="4656493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0" y="45720"/>
                </a:moveTo>
                <a:lnTo>
                  <a:pt x="17795" y="42126"/>
                </a:lnTo>
                <a:lnTo>
                  <a:pt x="32327" y="32327"/>
                </a:lnTo>
                <a:lnTo>
                  <a:pt x="42126" y="17795"/>
                </a:lnTo>
                <a:lnTo>
                  <a:pt x="4572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/>
          <p:nvPr/>
        </p:nvSpPr>
        <p:spPr>
          <a:xfrm>
            <a:off x="4983479" y="4503077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45720" y="45720"/>
                </a:moveTo>
                <a:lnTo>
                  <a:pt x="42126" y="27924"/>
                </a:lnTo>
                <a:lnTo>
                  <a:pt x="32327" y="13392"/>
                </a:lnTo>
                <a:lnTo>
                  <a:pt x="17795" y="3593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0" name="object 170"/>
          <p:cNvSpPr/>
          <p:nvPr/>
        </p:nvSpPr>
        <p:spPr>
          <a:xfrm>
            <a:off x="3096323" y="4503077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20">
                <a:moveTo>
                  <a:pt x="45719" y="0"/>
                </a:move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1" name="object 171"/>
          <p:cNvSpPr/>
          <p:nvPr/>
        </p:nvSpPr>
        <p:spPr>
          <a:xfrm>
            <a:off x="350824" y="4962830"/>
            <a:ext cx="1488440" cy="199390"/>
          </a:xfrm>
          <a:custGeom>
            <a:avLst/>
            <a:gdLst/>
            <a:ahLst/>
            <a:cxnLst/>
            <a:rect l="l" t="t" r="r" b="b"/>
            <a:pathLst>
              <a:path w="1488439" h="199389">
                <a:moveTo>
                  <a:pt x="1442478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53416"/>
                </a:lnTo>
                <a:lnTo>
                  <a:pt x="3593" y="171211"/>
                </a:lnTo>
                <a:lnTo>
                  <a:pt x="13392" y="185743"/>
                </a:lnTo>
                <a:lnTo>
                  <a:pt x="27924" y="195542"/>
                </a:lnTo>
                <a:lnTo>
                  <a:pt x="45720" y="199136"/>
                </a:lnTo>
                <a:lnTo>
                  <a:pt x="1442478" y="199136"/>
                </a:lnTo>
                <a:lnTo>
                  <a:pt x="1460273" y="195542"/>
                </a:lnTo>
                <a:lnTo>
                  <a:pt x="1474806" y="185743"/>
                </a:lnTo>
                <a:lnTo>
                  <a:pt x="1484605" y="171211"/>
                </a:lnTo>
                <a:lnTo>
                  <a:pt x="1488198" y="153416"/>
                </a:lnTo>
                <a:lnTo>
                  <a:pt x="1488198" y="45720"/>
                </a:lnTo>
                <a:lnTo>
                  <a:pt x="1484605" y="27924"/>
                </a:lnTo>
                <a:lnTo>
                  <a:pt x="1474806" y="13392"/>
                </a:lnTo>
                <a:lnTo>
                  <a:pt x="1460273" y="3593"/>
                </a:lnTo>
                <a:lnTo>
                  <a:pt x="14424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2" name="object 172"/>
          <p:cNvSpPr txBox="1"/>
          <p:nvPr/>
        </p:nvSpPr>
        <p:spPr>
          <a:xfrm>
            <a:off x="3142043" y="4395470"/>
            <a:ext cx="1854200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840864" algn="l"/>
              </a:tabLst>
            </a:pPr>
            <a:r>
              <a:rPr dirty="0" sz="700" u="sng">
                <a:latin typeface="Arial"/>
                <a:cs typeface="Arial"/>
              </a:rPr>
              <a:t>jak často zpravodaj</a:t>
            </a:r>
            <a:r>
              <a:rPr dirty="0" sz="700" spc="-105" u="sng">
                <a:latin typeface="Arial"/>
                <a:cs typeface="Arial"/>
              </a:rPr>
              <a:t> </a:t>
            </a:r>
            <a:r>
              <a:rPr dirty="0" sz="700" u="sng">
                <a:latin typeface="Arial"/>
                <a:cs typeface="Arial"/>
              </a:rPr>
              <a:t>vychází	</a:t>
            </a:r>
            <a:endParaRPr sz="700">
              <a:latin typeface="Arial"/>
              <a:cs typeface="Arial"/>
            </a:endParaRPr>
          </a:p>
        </p:txBody>
      </p:sp>
      <p:sp>
        <p:nvSpPr>
          <p:cNvPr id="173" name="object 173"/>
          <p:cNvSpPr/>
          <p:nvPr/>
        </p:nvSpPr>
        <p:spPr>
          <a:xfrm>
            <a:off x="396544" y="5161965"/>
            <a:ext cx="1397000" cy="0"/>
          </a:xfrm>
          <a:custGeom>
            <a:avLst/>
            <a:gdLst/>
            <a:ahLst/>
            <a:cxnLst/>
            <a:rect l="l" t="t" r="r" b="b"/>
            <a:pathLst>
              <a:path w="1397000" h="0">
                <a:moveTo>
                  <a:pt x="0" y="0"/>
                </a:moveTo>
                <a:lnTo>
                  <a:pt x="1396758" y="0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4" name="object 174"/>
          <p:cNvSpPr/>
          <p:nvPr/>
        </p:nvSpPr>
        <p:spPr>
          <a:xfrm>
            <a:off x="1839023" y="5008550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5" name="object 175"/>
          <p:cNvSpPr/>
          <p:nvPr/>
        </p:nvSpPr>
        <p:spPr>
          <a:xfrm>
            <a:off x="350824" y="5008550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6" name="object 176"/>
          <p:cNvSpPr/>
          <p:nvPr/>
        </p:nvSpPr>
        <p:spPr>
          <a:xfrm>
            <a:off x="350824" y="5116245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0" y="0"/>
                </a:moveTo>
                <a:lnTo>
                  <a:pt x="3593" y="17795"/>
                </a:lnTo>
                <a:lnTo>
                  <a:pt x="13392" y="32327"/>
                </a:lnTo>
                <a:lnTo>
                  <a:pt x="27924" y="42126"/>
                </a:lnTo>
                <a:lnTo>
                  <a:pt x="4572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7" name="object 177"/>
          <p:cNvSpPr/>
          <p:nvPr/>
        </p:nvSpPr>
        <p:spPr>
          <a:xfrm>
            <a:off x="1793303" y="5116245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20">
                <a:moveTo>
                  <a:pt x="0" y="45720"/>
                </a:moveTo>
                <a:lnTo>
                  <a:pt x="17795" y="42126"/>
                </a:lnTo>
                <a:lnTo>
                  <a:pt x="32327" y="32327"/>
                </a:lnTo>
                <a:lnTo>
                  <a:pt x="42126" y="17795"/>
                </a:lnTo>
                <a:lnTo>
                  <a:pt x="4572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8" name="object 178"/>
          <p:cNvSpPr/>
          <p:nvPr/>
        </p:nvSpPr>
        <p:spPr>
          <a:xfrm>
            <a:off x="1793303" y="4962830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20">
                <a:moveTo>
                  <a:pt x="45719" y="45720"/>
                </a:moveTo>
                <a:lnTo>
                  <a:pt x="42126" y="27924"/>
                </a:lnTo>
                <a:lnTo>
                  <a:pt x="32327" y="13392"/>
                </a:lnTo>
                <a:lnTo>
                  <a:pt x="17795" y="3593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9" name="object 179"/>
          <p:cNvSpPr/>
          <p:nvPr/>
        </p:nvSpPr>
        <p:spPr>
          <a:xfrm>
            <a:off x="350824" y="4962830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45720" y="0"/>
                </a:move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0" name="object 180"/>
          <p:cNvSpPr/>
          <p:nvPr/>
        </p:nvSpPr>
        <p:spPr>
          <a:xfrm>
            <a:off x="1943100" y="4962830"/>
            <a:ext cx="1714500" cy="199390"/>
          </a:xfrm>
          <a:custGeom>
            <a:avLst/>
            <a:gdLst/>
            <a:ahLst/>
            <a:cxnLst/>
            <a:rect l="l" t="t" r="r" b="b"/>
            <a:pathLst>
              <a:path w="1714500" h="199389">
                <a:moveTo>
                  <a:pt x="16687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53416"/>
                </a:lnTo>
                <a:lnTo>
                  <a:pt x="3593" y="171211"/>
                </a:lnTo>
                <a:lnTo>
                  <a:pt x="13392" y="185743"/>
                </a:lnTo>
                <a:lnTo>
                  <a:pt x="27924" y="195542"/>
                </a:lnTo>
                <a:lnTo>
                  <a:pt x="45720" y="199136"/>
                </a:lnTo>
                <a:lnTo>
                  <a:pt x="1668780" y="199136"/>
                </a:lnTo>
                <a:lnTo>
                  <a:pt x="1686575" y="195542"/>
                </a:lnTo>
                <a:lnTo>
                  <a:pt x="1701107" y="185743"/>
                </a:lnTo>
                <a:lnTo>
                  <a:pt x="1710906" y="171211"/>
                </a:lnTo>
                <a:lnTo>
                  <a:pt x="1714500" y="153416"/>
                </a:lnTo>
                <a:lnTo>
                  <a:pt x="1714500" y="45720"/>
                </a:lnTo>
                <a:lnTo>
                  <a:pt x="1710906" y="27924"/>
                </a:lnTo>
                <a:lnTo>
                  <a:pt x="1701107" y="13392"/>
                </a:lnTo>
                <a:lnTo>
                  <a:pt x="1686575" y="3593"/>
                </a:lnTo>
                <a:lnTo>
                  <a:pt x="16687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1" name="object 181"/>
          <p:cNvSpPr txBox="1"/>
          <p:nvPr/>
        </p:nvSpPr>
        <p:spPr>
          <a:xfrm>
            <a:off x="338124" y="4734407"/>
            <a:ext cx="1660525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b="1">
                <a:latin typeface="Arial"/>
                <a:cs typeface="Arial"/>
              </a:rPr>
              <a:t>KONTAKTNÍ OSOBA</a:t>
            </a:r>
            <a:r>
              <a:rPr dirty="0" sz="700" spc="-105" b="1">
                <a:latin typeface="Arial"/>
                <a:cs typeface="Arial"/>
              </a:rPr>
              <a:t> </a:t>
            </a:r>
            <a:r>
              <a:rPr dirty="0" sz="700" b="1">
                <a:latin typeface="Arial"/>
                <a:cs typeface="Arial"/>
              </a:rPr>
              <a:t>(ŠÉFREDAKTOR)</a:t>
            </a:r>
            <a:endParaRPr sz="700">
              <a:latin typeface="Arial"/>
              <a:cs typeface="Arial"/>
            </a:endParaRPr>
          </a:p>
          <a:p>
            <a:pPr marL="70485">
              <a:lnSpc>
                <a:spcPct val="100000"/>
              </a:lnSpc>
              <a:spcBef>
                <a:spcPts val="110"/>
              </a:spcBef>
              <a:tabLst>
                <a:tab pos="1454785" algn="l"/>
              </a:tabLst>
            </a:pPr>
            <a:r>
              <a:rPr dirty="0" sz="700" u="sng">
                <a:latin typeface="Arial"/>
                <a:cs typeface="Arial"/>
              </a:rPr>
              <a:t>jméno	</a:t>
            </a:r>
            <a:endParaRPr sz="700">
              <a:latin typeface="Arial"/>
              <a:cs typeface="Arial"/>
            </a:endParaRPr>
          </a:p>
        </p:txBody>
      </p:sp>
      <p:sp>
        <p:nvSpPr>
          <p:cNvPr id="182" name="object 182"/>
          <p:cNvSpPr/>
          <p:nvPr/>
        </p:nvSpPr>
        <p:spPr>
          <a:xfrm>
            <a:off x="1988820" y="5161965"/>
            <a:ext cx="1623060" cy="0"/>
          </a:xfrm>
          <a:custGeom>
            <a:avLst/>
            <a:gdLst/>
            <a:ahLst/>
            <a:cxnLst/>
            <a:rect l="l" t="t" r="r" b="b"/>
            <a:pathLst>
              <a:path w="1623060" h="0">
                <a:moveTo>
                  <a:pt x="0" y="0"/>
                </a:moveTo>
                <a:lnTo>
                  <a:pt x="1623060" y="0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3" name="object 183"/>
          <p:cNvSpPr/>
          <p:nvPr/>
        </p:nvSpPr>
        <p:spPr>
          <a:xfrm>
            <a:off x="3657600" y="5008550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4" name="object 184"/>
          <p:cNvSpPr/>
          <p:nvPr/>
        </p:nvSpPr>
        <p:spPr>
          <a:xfrm>
            <a:off x="1943100" y="5008550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5" name="object 185"/>
          <p:cNvSpPr/>
          <p:nvPr/>
        </p:nvSpPr>
        <p:spPr>
          <a:xfrm>
            <a:off x="1943100" y="5116245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20">
                <a:moveTo>
                  <a:pt x="0" y="0"/>
                </a:moveTo>
                <a:lnTo>
                  <a:pt x="3593" y="17795"/>
                </a:lnTo>
                <a:lnTo>
                  <a:pt x="13392" y="32327"/>
                </a:lnTo>
                <a:lnTo>
                  <a:pt x="27924" y="42126"/>
                </a:lnTo>
                <a:lnTo>
                  <a:pt x="4572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6" name="object 186"/>
          <p:cNvSpPr/>
          <p:nvPr/>
        </p:nvSpPr>
        <p:spPr>
          <a:xfrm>
            <a:off x="3611879" y="5116245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0" y="45720"/>
                </a:moveTo>
                <a:lnTo>
                  <a:pt x="17795" y="42126"/>
                </a:lnTo>
                <a:lnTo>
                  <a:pt x="32327" y="32327"/>
                </a:lnTo>
                <a:lnTo>
                  <a:pt x="42126" y="17795"/>
                </a:lnTo>
                <a:lnTo>
                  <a:pt x="4572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7" name="object 187"/>
          <p:cNvSpPr/>
          <p:nvPr/>
        </p:nvSpPr>
        <p:spPr>
          <a:xfrm>
            <a:off x="3611879" y="4962830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45720" y="45720"/>
                </a:moveTo>
                <a:lnTo>
                  <a:pt x="42126" y="27924"/>
                </a:lnTo>
                <a:lnTo>
                  <a:pt x="32327" y="13392"/>
                </a:lnTo>
                <a:lnTo>
                  <a:pt x="17795" y="3593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8" name="object 188"/>
          <p:cNvSpPr/>
          <p:nvPr/>
        </p:nvSpPr>
        <p:spPr>
          <a:xfrm>
            <a:off x="1943100" y="4962830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20">
                <a:moveTo>
                  <a:pt x="45719" y="0"/>
                </a:move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9" name="object 189"/>
          <p:cNvSpPr/>
          <p:nvPr/>
        </p:nvSpPr>
        <p:spPr>
          <a:xfrm>
            <a:off x="5268023" y="4962830"/>
            <a:ext cx="1943100" cy="199390"/>
          </a:xfrm>
          <a:custGeom>
            <a:avLst/>
            <a:gdLst/>
            <a:ahLst/>
            <a:cxnLst/>
            <a:rect l="l" t="t" r="r" b="b"/>
            <a:pathLst>
              <a:path w="1943100" h="199389">
                <a:moveTo>
                  <a:pt x="18973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53416"/>
                </a:lnTo>
                <a:lnTo>
                  <a:pt x="3593" y="171211"/>
                </a:lnTo>
                <a:lnTo>
                  <a:pt x="13392" y="185743"/>
                </a:lnTo>
                <a:lnTo>
                  <a:pt x="27924" y="195542"/>
                </a:lnTo>
                <a:lnTo>
                  <a:pt x="45720" y="199136"/>
                </a:lnTo>
                <a:lnTo>
                  <a:pt x="1897380" y="199136"/>
                </a:lnTo>
                <a:lnTo>
                  <a:pt x="1915175" y="195542"/>
                </a:lnTo>
                <a:lnTo>
                  <a:pt x="1929707" y="185743"/>
                </a:lnTo>
                <a:lnTo>
                  <a:pt x="1939506" y="171211"/>
                </a:lnTo>
                <a:lnTo>
                  <a:pt x="1943100" y="153416"/>
                </a:lnTo>
                <a:lnTo>
                  <a:pt x="1943100" y="45720"/>
                </a:lnTo>
                <a:lnTo>
                  <a:pt x="1939506" y="27924"/>
                </a:lnTo>
                <a:lnTo>
                  <a:pt x="1929707" y="13392"/>
                </a:lnTo>
                <a:lnTo>
                  <a:pt x="1915175" y="3593"/>
                </a:lnTo>
                <a:lnTo>
                  <a:pt x="18973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0" name="object 190"/>
          <p:cNvSpPr txBox="1"/>
          <p:nvPr/>
        </p:nvSpPr>
        <p:spPr>
          <a:xfrm>
            <a:off x="1988743" y="4855223"/>
            <a:ext cx="1636395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623060" algn="l"/>
              </a:tabLst>
            </a:pPr>
            <a:r>
              <a:rPr dirty="0" sz="700" u="sng">
                <a:latin typeface="Arial"/>
                <a:cs typeface="Arial"/>
              </a:rPr>
              <a:t>příjmení	</a:t>
            </a:r>
            <a:endParaRPr sz="700">
              <a:latin typeface="Arial"/>
              <a:cs typeface="Arial"/>
            </a:endParaRPr>
          </a:p>
        </p:txBody>
      </p:sp>
      <p:sp>
        <p:nvSpPr>
          <p:cNvPr id="191" name="object 191"/>
          <p:cNvSpPr/>
          <p:nvPr/>
        </p:nvSpPr>
        <p:spPr>
          <a:xfrm>
            <a:off x="5313743" y="5161965"/>
            <a:ext cx="1851660" cy="0"/>
          </a:xfrm>
          <a:custGeom>
            <a:avLst/>
            <a:gdLst/>
            <a:ahLst/>
            <a:cxnLst/>
            <a:rect l="l" t="t" r="r" b="b"/>
            <a:pathLst>
              <a:path w="1851659" h="0">
                <a:moveTo>
                  <a:pt x="0" y="0"/>
                </a:moveTo>
                <a:lnTo>
                  <a:pt x="1851660" y="0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2" name="object 192"/>
          <p:cNvSpPr/>
          <p:nvPr/>
        </p:nvSpPr>
        <p:spPr>
          <a:xfrm>
            <a:off x="7211123" y="5008550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3" name="object 193"/>
          <p:cNvSpPr/>
          <p:nvPr/>
        </p:nvSpPr>
        <p:spPr>
          <a:xfrm>
            <a:off x="5268023" y="5008550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4" name="object 194"/>
          <p:cNvSpPr/>
          <p:nvPr/>
        </p:nvSpPr>
        <p:spPr>
          <a:xfrm>
            <a:off x="5268023" y="5116245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0" y="0"/>
                </a:moveTo>
                <a:lnTo>
                  <a:pt x="3593" y="17795"/>
                </a:lnTo>
                <a:lnTo>
                  <a:pt x="13392" y="32327"/>
                </a:lnTo>
                <a:lnTo>
                  <a:pt x="27924" y="42126"/>
                </a:lnTo>
                <a:lnTo>
                  <a:pt x="4572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5" name="object 195"/>
          <p:cNvSpPr/>
          <p:nvPr/>
        </p:nvSpPr>
        <p:spPr>
          <a:xfrm>
            <a:off x="7165403" y="5116245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0" y="45720"/>
                </a:moveTo>
                <a:lnTo>
                  <a:pt x="17795" y="42126"/>
                </a:lnTo>
                <a:lnTo>
                  <a:pt x="32327" y="32327"/>
                </a:lnTo>
                <a:lnTo>
                  <a:pt x="42126" y="17795"/>
                </a:lnTo>
                <a:lnTo>
                  <a:pt x="4572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6" name="object 196"/>
          <p:cNvSpPr/>
          <p:nvPr/>
        </p:nvSpPr>
        <p:spPr>
          <a:xfrm>
            <a:off x="7165403" y="4962830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45720" y="45720"/>
                </a:moveTo>
                <a:lnTo>
                  <a:pt x="42126" y="27924"/>
                </a:lnTo>
                <a:lnTo>
                  <a:pt x="32327" y="13392"/>
                </a:lnTo>
                <a:lnTo>
                  <a:pt x="17795" y="3593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7" name="object 197"/>
          <p:cNvSpPr/>
          <p:nvPr/>
        </p:nvSpPr>
        <p:spPr>
          <a:xfrm>
            <a:off x="5268023" y="4962830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45720" y="0"/>
                </a:move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8" name="object 198"/>
          <p:cNvSpPr txBox="1"/>
          <p:nvPr/>
        </p:nvSpPr>
        <p:spPr>
          <a:xfrm>
            <a:off x="5313667" y="4855223"/>
            <a:ext cx="1864995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851660" algn="l"/>
              </a:tabLst>
            </a:pPr>
            <a:r>
              <a:rPr dirty="0" sz="700" u="sng">
                <a:latin typeface="Arial"/>
                <a:cs typeface="Arial"/>
              </a:rPr>
              <a:t>e-mail	</a:t>
            </a:r>
            <a:endParaRPr sz="700">
              <a:latin typeface="Arial"/>
              <a:cs typeface="Arial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3765550" y="4855223"/>
            <a:ext cx="292735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>
                <a:latin typeface="Arial"/>
                <a:cs typeface="Arial"/>
              </a:rPr>
              <a:t>telefon</a:t>
            </a:r>
            <a:endParaRPr sz="700">
              <a:latin typeface="Arial"/>
              <a:cs typeface="Arial"/>
            </a:endParaRPr>
          </a:p>
        </p:txBody>
      </p:sp>
      <p:graphicFrame>
        <p:nvGraphicFramePr>
          <p:cNvPr id="200" name="object 200"/>
          <p:cNvGraphicFramePr>
            <a:graphicFrameLocks noGrp="1"/>
          </p:cNvGraphicFramePr>
          <p:nvPr/>
        </p:nvGraphicFramePr>
        <p:xfrm>
          <a:off x="3771900" y="4962830"/>
          <a:ext cx="1374775" cy="1993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4152"/>
                <a:gridCol w="150977"/>
                <a:gridCol w="150977"/>
                <a:gridCol w="150977"/>
                <a:gridCol w="150977"/>
                <a:gridCol w="150977"/>
                <a:gridCol w="150977"/>
                <a:gridCol w="150977"/>
                <a:gridCol w="154254"/>
              </a:tblGrid>
              <a:tr h="192786"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01" name="object 201"/>
          <p:cNvSpPr/>
          <p:nvPr/>
        </p:nvSpPr>
        <p:spPr>
          <a:xfrm>
            <a:off x="5143500" y="4503077"/>
            <a:ext cx="2066925" cy="199390"/>
          </a:xfrm>
          <a:custGeom>
            <a:avLst/>
            <a:gdLst/>
            <a:ahLst/>
            <a:cxnLst/>
            <a:rect l="l" t="t" r="r" b="b"/>
            <a:pathLst>
              <a:path w="2066925" h="199389">
                <a:moveTo>
                  <a:pt x="2020824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53416"/>
                </a:lnTo>
                <a:lnTo>
                  <a:pt x="3593" y="171211"/>
                </a:lnTo>
                <a:lnTo>
                  <a:pt x="13392" y="185743"/>
                </a:lnTo>
                <a:lnTo>
                  <a:pt x="27924" y="195542"/>
                </a:lnTo>
                <a:lnTo>
                  <a:pt x="45720" y="199136"/>
                </a:lnTo>
                <a:lnTo>
                  <a:pt x="2020824" y="199136"/>
                </a:lnTo>
                <a:lnTo>
                  <a:pt x="2038619" y="195542"/>
                </a:lnTo>
                <a:lnTo>
                  <a:pt x="2053151" y="185743"/>
                </a:lnTo>
                <a:lnTo>
                  <a:pt x="2062950" y="171211"/>
                </a:lnTo>
                <a:lnTo>
                  <a:pt x="2066544" y="153416"/>
                </a:lnTo>
                <a:lnTo>
                  <a:pt x="2066544" y="45720"/>
                </a:lnTo>
                <a:lnTo>
                  <a:pt x="2062950" y="27924"/>
                </a:lnTo>
                <a:lnTo>
                  <a:pt x="2053151" y="13392"/>
                </a:lnTo>
                <a:lnTo>
                  <a:pt x="2038619" y="3593"/>
                </a:lnTo>
                <a:lnTo>
                  <a:pt x="202082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2" name="object 202"/>
          <p:cNvSpPr/>
          <p:nvPr/>
        </p:nvSpPr>
        <p:spPr>
          <a:xfrm>
            <a:off x="5189220" y="4702213"/>
            <a:ext cx="1975485" cy="0"/>
          </a:xfrm>
          <a:custGeom>
            <a:avLst/>
            <a:gdLst/>
            <a:ahLst/>
            <a:cxnLst/>
            <a:rect l="l" t="t" r="r" b="b"/>
            <a:pathLst>
              <a:path w="1975484" h="0">
                <a:moveTo>
                  <a:pt x="0" y="0"/>
                </a:moveTo>
                <a:lnTo>
                  <a:pt x="197510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3" name="object 203"/>
          <p:cNvSpPr/>
          <p:nvPr/>
        </p:nvSpPr>
        <p:spPr>
          <a:xfrm>
            <a:off x="7210043" y="4548797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4" name="object 204"/>
          <p:cNvSpPr/>
          <p:nvPr/>
        </p:nvSpPr>
        <p:spPr>
          <a:xfrm>
            <a:off x="5143500" y="4548797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5" name="object 205"/>
          <p:cNvSpPr/>
          <p:nvPr/>
        </p:nvSpPr>
        <p:spPr>
          <a:xfrm>
            <a:off x="5143500" y="4656493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0" y="0"/>
                </a:moveTo>
                <a:lnTo>
                  <a:pt x="3593" y="17795"/>
                </a:lnTo>
                <a:lnTo>
                  <a:pt x="13392" y="32327"/>
                </a:lnTo>
                <a:lnTo>
                  <a:pt x="27924" y="42126"/>
                </a:lnTo>
                <a:lnTo>
                  <a:pt x="4572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6" name="object 206"/>
          <p:cNvSpPr/>
          <p:nvPr/>
        </p:nvSpPr>
        <p:spPr>
          <a:xfrm>
            <a:off x="7164323" y="4656493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0" y="45720"/>
                </a:moveTo>
                <a:lnTo>
                  <a:pt x="17795" y="42126"/>
                </a:lnTo>
                <a:lnTo>
                  <a:pt x="32327" y="32327"/>
                </a:lnTo>
                <a:lnTo>
                  <a:pt x="42126" y="17795"/>
                </a:lnTo>
                <a:lnTo>
                  <a:pt x="4572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7" name="object 207"/>
          <p:cNvSpPr/>
          <p:nvPr/>
        </p:nvSpPr>
        <p:spPr>
          <a:xfrm>
            <a:off x="7164323" y="4503077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45720" y="45720"/>
                </a:moveTo>
                <a:lnTo>
                  <a:pt x="42126" y="27924"/>
                </a:lnTo>
                <a:lnTo>
                  <a:pt x="32327" y="13392"/>
                </a:lnTo>
                <a:lnTo>
                  <a:pt x="17795" y="3593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8" name="object 208"/>
          <p:cNvSpPr/>
          <p:nvPr/>
        </p:nvSpPr>
        <p:spPr>
          <a:xfrm>
            <a:off x="5143500" y="4503077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45720" y="0"/>
                </a:move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9" name="object 209"/>
          <p:cNvSpPr txBox="1"/>
          <p:nvPr/>
        </p:nvSpPr>
        <p:spPr>
          <a:xfrm>
            <a:off x="5189220" y="4395470"/>
            <a:ext cx="1903095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u="sng">
                <a:latin typeface="Arial"/>
                <a:cs typeface="Arial"/>
              </a:rPr>
              <a:t>v jakém nákladu vychází </a:t>
            </a:r>
            <a:r>
              <a:rPr dirty="0" sz="700" spc="-5" u="sng">
                <a:latin typeface="Arial"/>
                <a:cs typeface="Arial"/>
              </a:rPr>
              <a:t>jedno </a:t>
            </a:r>
            <a:r>
              <a:rPr dirty="0" sz="700" u="sng">
                <a:latin typeface="Arial"/>
                <a:cs typeface="Arial"/>
              </a:rPr>
              <a:t>číslo</a:t>
            </a:r>
            <a:r>
              <a:rPr dirty="0" sz="700" spc="-75" u="sng">
                <a:latin typeface="Arial"/>
                <a:cs typeface="Arial"/>
              </a:rPr>
              <a:t> </a:t>
            </a:r>
            <a:r>
              <a:rPr dirty="0" sz="700" u="sng">
                <a:latin typeface="Arial"/>
                <a:cs typeface="Arial"/>
              </a:rPr>
              <a:t>zpravodaje</a:t>
            </a:r>
            <a:endParaRPr sz="700">
              <a:latin typeface="Arial"/>
              <a:cs typeface="Arial"/>
            </a:endParaRPr>
          </a:p>
        </p:txBody>
      </p:sp>
      <p:sp>
        <p:nvSpPr>
          <p:cNvPr id="210" name="object 210"/>
          <p:cNvSpPr/>
          <p:nvPr/>
        </p:nvSpPr>
        <p:spPr>
          <a:xfrm>
            <a:off x="342900" y="5234940"/>
            <a:ext cx="2743200" cy="457200"/>
          </a:xfrm>
          <a:custGeom>
            <a:avLst/>
            <a:gdLst/>
            <a:ahLst/>
            <a:cxnLst/>
            <a:rect l="l" t="t" r="r" b="b"/>
            <a:pathLst>
              <a:path w="2743200" h="457200">
                <a:moveTo>
                  <a:pt x="26974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411480"/>
                </a:lnTo>
                <a:lnTo>
                  <a:pt x="3593" y="429275"/>
                </a:lnTo>
                <a:lnTo>
                  <a:pt x="13392" y="443807"/>
                </a:lnTo>
                <a:lnTo>
                  <a:pt x="27924" y="453606"/>
                </a:lnTo>
                <a:lnTo>
                  <a:pt x="45720" y="457200"/>
                </a:lnTo>
                <a:lnTo>
                  <a:pt x="2697480" y="457200"/>
                </a:lnTo>
                <a:lnTo>
                  <a:pt x="2715275" y="453606"/>
                </a:lnTo>
                <a:lnTo>
                  <a:pt x="2729807" y="443807"/>
                </a:lnTo>
                <a:lnTo>
                  <a:pt x="2739606" y="429275"/>
                </a:lnTo>
                <a:lnTo>
                  <a:pt x="2743200" y="411480"/>
                </a:lnTo>
                <a:lnTo>
                  <a:pt x="2743200" y="45720"/>
                </a:lnTo>
                <a:lnTo>
                  <a:pt x="2739606" y="27924"/>
                </a:lnTo>
                <a:lnTo>
                  <a:pt x="2729807" y="13392"/>
                </a:lnTo>
                <a:lnTo>
                  <a:pt x="2715275" y="3593"/>
                </a:lnTo>
                <a:lnTo>
                  <a:pt x="2697480" y="0"/>
                </a:lnTo>
                <a:close/>
              </a:path>
            </a:pathLst>
          </a:custGeom>
          <a:solidFill>
            <a:srgbClr val="FFD6D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1" name="object 211"/>
          <p:cNvSpPr/>
          <p:nvPr/>
        </p:nvSpPr>
        <p:spPr>
          <a:xfrm>
            <a:off x="342900" y="5234940"/>
            <a:ext cx="2743200" cy="457200"/>
          </a:xfrm>
          <a:custGeom>
            <a:avLst/>
            <a:gdLst/>
            <a:ahLst/>
            <a:cxnLst/>
            <a:rect l="l" t="t" r="r" b="b"/>
            <a:pathLst>
              <a:path w="2743200" h="457200">
                <a:moveTo>
                  <a:pt x="0" y="45720"/>
                </a:moveTo>
                <a:lnTo>
                  <a:pt x="0" y="411480"/>
                </a:lnTo>
                <a:lnTo>
                  <a:pt x="3593" y="429275"/>
                </a:lnTo>
                <a:lnTo>
                  <a:pt x="13392" y="443807"/>
                </a:lnTo>
                <a:lnTo>
                  <a:pt x="27924" y="453606"/>
                </a:lnTo>
                <a:lnTo>
                  <a:pt x="45720" y="457200"/>
                </a:lnTo>
                <a:lnTo>
                  <a:pt x="2697480" y="457200"/>
                </a:lnTo>
                <a:lnTo>
                  <a:pt x="2715275" y="453606"/>
                </a:lnTo>
                <a:lnTo>
                  <a:pt x="2729807" y="443807"/>
                </a:lnTo>
                <a:lnTo>
                  <a:pt x="2739606" y="429275"/>
                </a:lnTo>
                <a:lnTo>
                  <a:pt x="2743200" y="411480"/>
                </a:lnTo>
                <a:lnTo>
                  <a:pt x="2743200" y="45720"/>
                </a:lnTo>
                <a:lnTo>
                  <a:pt x="2739606" y="27924"/>
                </a:lnTo>
                <a:lnTo>
                  <a:pt x="2729807" y="13392"/>
                </a:lnTo>
                <a:lnTo>
                  <a:pt x="2715275" y="3593"/>
                </a:lnTo>
                <a:lnTo>
                  <a:pt x="2697480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2" name="object 212"/>
          <p:cNvSpPr/>
          <p:nvPr/>
        </p:nvSpPr>
        <p:spPr>
          <a:xfrm>
            <a:off x="2755773" y="5398643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3" name="object 213"/>
          <p:cNvSpPr/>
          <p:nvPr/>
        </p:nvSpPr>
        <p:spPr>
          <a:xfrm>
            <a:off x="2755767" y="5398642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5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4" name="object 214"/>
          <p:cNvSpPr/>
          <p:nvPr/>
        </p:nvSpPr>
        <p:spPr>
          <a:xfrm>
            <a:off x="2773441" y="5416306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5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5" name="object 215"/>
          <p:cNvSpPr/>
          <p:nvPr/>
        </p:nvSpPr>
        <p:spPr>
          <a:xfrm>
            <a:off x="2777932" y="5420807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10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6" name="object 216"/>
          <p:cNvSpPr/>
          <p:nvPr/>
        </p:nvSpPr>
        <p:spPr>
          <a:xfrm>
            <a:off x="2762125" y="5404990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10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7" name="object 217"/>
          <p:cNvSpPr txBox="1"/>
          <p:nvPr/>
        </p:nvSpPr>
        <p:spPr>
          <a:xfrm>
            <a:off x="378904" y="5342471"/>
            <a:ext cx="231521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R="5080">
              <a:lnSpc>
                <a:spcPct val="100000"/>
              </a:lnSpc>
            </a:pPr>
            <a:r>
              <a:rPr dirty="0" sz="700" b="1">
                <a:latin typeface="Arial"/>
                <a:cs typeface="Arial"/>
              </a:rPr>
              <a:t>Zveřejňujete OZV* nebo další informace </a:t>
            </a:r>
            <a:r>
              <a:rPr dirty="0" sz="700" spc="-5" b="1">
                <a:latin typeface="Arial"/>
                <a:cs typeface="Arial"/>
              </a:rPr>
              <a:t>ke</a:t>
            </a:r>
            <a:r>
              <a:rPr dirty="0" sz="700" spc="-90" b="1">
                <a:latin typeface="Arial"/>
                <a:cs typeface="Arial"/>
              </a:rPr>
              <a:t> </a:t>
            </a:r>
            <a:r>
              <a:rPr dirty="0" sz="700" b="1">
                <a:latin typeface="Arial"/>
                <a:cs typeface="Arial"/>
              </a:rPr>
              <a:t>správnému  nakládání </a:t>
            </a:r>
            <a:r>
              <a:rPr dirty="0" sz="700" spc="-5" b="1">
                <a:latin typeface="Arial"/>
                <a:cs typeface="Arial"/>
              </a:rPr>
              <a:t>s </a:t>
            </a:r>
            <a:r>
              <a:rPr dirty="0" sz="700" b="1">
                <a:latin typeface="Arial"/>
                <a:cs typeface="Arial"/>
              </a:rPr>
              <a:t>odpady na internetových stránkách</a:t>
            </a:r>
            <a:r>
              <a:rPr dirty="0" sz="700" spc="-95" b="1">
                <a:latin typeface="Arial"/>
                <a:cs typeface="Arial"/>
              </a:rPr>
              <a:t> </a:t>
            </a:r>
            <a:r>
              <a:rPr dirty="0" sz="700" b="1">
                <a:latin typeface="Arial"/>
                <a:cs typeface="Arial"/>
              </a:rPr>
              <a:t>obce?</a:t>
            </a:r>
            <a:endParaRPr sz="700">
              <a:latin typeface="Arial"/>
              <a:cs typeface="Arial"/>
            </a:endParaRPr>
          </a:p>
        </p:txBody>
      </p:sp>
      <p:sp>
        <p:nvSpPr>
          <p:cNvPr id="218" name="object 218"/>
          <p:cNvSpPr/>
          <p:nvPr/>
        </p:nvSpPr>
        <p:spPr>
          <a:xfrm>
            <a:off x="2792285" y="5435155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3812" y="0"/>
                </a:moveTo>
                <a:lnTo>
                  <a:pt x="14541" y="1870"/>
                </a:lnTo>
                <a:lnTo>
                  <a:pt x="6972" y="6972"/>
                </a:lnTo>
                <a:lnTo>
                  <a:pt x="1870" y="14541"/>
                </a:lnTo>
                <a:lnTo>
                  <a:pt x="0" y="23812"/>
                </a:lnTo>
                <a:lnTo>
                  <a:pt x="1870" y="33083"/>
                </a:lnTo>
                <a:lnTo>
                  <a:pt x="6972" y="40652"/>
                </a:lnTo>
                <a:lnTo>
                  <a:pt x="14541" y="45754"/>
                </a:lnTo>
                <a:lnTo>
                  <a:pt x="23812" y="47625"/>
                </a:lnTo>
                <a:lnTo>
                  <a:pt x="33083" y="45754"/>
                </a:lnTo>
                <a:lnTo>
                  <a:pt x="40652" y="40652"/>
                </a:lnTo>
                <a:lnTo>
                  <a:pt x="45754" y="33083"/>
                </a:lnTo>
                <a:lnTo>
                  <a:pt x="47625" y="23812"/>
                </a:lnTo>
                <a:lnTo>
                  <a:pt x="45754" y="14541"/>
                </a:lnTo>
                <a:lnTo>
                  <a:pt x="40652" y="6972"/>
                </a:lnTo>
                <a:lnTo>
                  <a:pt x="33083" y="1870"/>
                </a:lnTo>
                <a:lnTo>
                  <a:pt x="23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9" name="object 219"/>
          <p:cNvSpPr/>
          <p:nvPr/>
        </p:nvSpPr>
        <p:spPr>
          <a:xfrm>
            <a:off x="2913672" y="5398643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0" name="object 220"/>
          <p:cNvSpPr/>
          <p:nvPr/>
        </p:nvSpPr>
        <p:spPr>
          <a:xfrm>
            <a:off x="2913666" y="5398642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5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1" name="object 221"/>
          <p:cNvSpPr/>
          <p:nvPr/>
        </p:nvSpPr>
        <p:spPr>
          <a:xfrm>
            <a:off x="2931340" y="5416306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5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2" name="object 222"/>
          <p:cNvSpPr/>
          <p:nvPr/>
        </p:nvSpPr>
        <p:spPr>
          <a:xfrm>
            <a:off x="2935831" y="5420807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10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3" name="object 223"/>
          <p:cNvSpPr/>
          <p:nvPr/>
        </p:nvSpPr>
        <p:spPr>
          <a:xfrm>
            <a:off x="2920024" y="5404990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10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4" name="object 224"/>
          <p:cNvSpPr txBox="1"/>
          <p:nvPr/>
        </p:nvSpPr>
        <p:spPr>
          <a:xfrm>
            <a:off x="2733763" y="5276850"/>
            <a:ext cx="298450" cy="95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r>
              <a:rPr dirty="0" sz="600" spc="10">
                <a:latin typeface="Calibri"/>
                <a:cs typeface="Calibri"/>
              </a:rPr>
              <a:t>ANO </a:t>
            </a:r>
            <a:r>
              <a:rPr dirty="0" sz="600" spc="15">
                <a:latin typeface="Calibri"/>
                <a:cs typeface="Calibri"/>
              </a:rPr>
              <a:t> </a:t>
            </a:r>
            <a:r>
              <a:rPr dirty="0" sz="600">
                <a:latin typeface="Calibri"/>
                <a:cs typeface="Calibri"/>
              </a:rPr>
              <a:t>NE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225" name="object 225"/>
          <p:cNvSpPr/>
          <p:nvPr/>
        </p:nvSpPr>
        <p:spPr>
          <a:xfrm>
            <a:off x="3218688" y="5351272"/>
            <a:ext cx="4000500" cy="199390"/>
          </a:xfrm>
          <a:custGeom>
            <a:avLst/>
            <a:gdLst/>
            <a:ahLst/>
            <a:cxnLst/>
            <a:rect l="l" t="t" r="r" b="b"/>
            <a:pathLst>
              <a:path w="4000500" h="199389">
                <a:moveTo>
                  <a:pt x="3954779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53416"/>
                </a:lnTo>
                <a:lnTo>
                  <a:pt x="3593" y="171211"/>
                </a:lnTo>
                <a:lnTo>
                  <a:pt x="13392" y="185743"/>
                </a:lnTo>
                <a:lnTo>
                  <a:pt x="27924" y="195542"/>
                </a:lnTo>
                <a:lnTo>
                  <a:pt x="45720" y="199136"/>
                </a:lnTo>
                <a:lnTo>
                  <a:pt x="3954779" y="199136"/>
                </a:lnTo>
                <a:lnTo>
                  <a:pt x="3972575" y="195542"/>
                </a:lnTo>
                <a:lnTo>
                  <a:pt x="3987107" y="185743"/>
                </a:lnTo>
                <a:lnTo>
                  <a:pt x="3996906" y="171211"/>
                </a:lnTo>
                <a:lnTo>
                  <a:pt x="4000500" y="153416"/>
                </a:lnTo>
                <a:lnTo>
                  <a:pt x="4000500" y="45720"/>
                </a:lnTo>
                <a:lnTo>
                  <a:pt x="3996906" y="27924"/>
                </a:lnTo>
                <a:lnTo>
                  <a:pt x="3987107" y="13392"/>
                </a:lnTo>
                <a:lnTo>
                  <a:pt x="3972575" y="3593"/>
                </a:lnTo>
                <a:lnTo>
                  <a:pt x="3954779" y="0"/>
                </a:lnTo>
                <a:close/>
              </a:path>
            </a:pathLst>
          </a:custGeom>
          <a:solidFill>
            <a:srgbClr val="DC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6" name="object 226"/>
          <p:cNvSpPr/>
          <p:nvPr/>
        </p:nvSpPr>
        <p:spPr>
          <a:xfrm>
            <a:off x="7219188" y="5396992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7" name="object 227"/>
          <p:cNvSpPr/>
          <p:nvPr/>
        </p:nvSpPr>
        <p:spPr>
          <a:xfrm>
            <a:off x="3218688" y="5396992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8" name="object 228"/>
          <p:cNvSpPr/>
          <p:nvPr/>
        </p:nvSpPr>
        <p:spPr>
          <a:xfrm>
            <a:off x="3218688" y="5504688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0" y="0"/>
                </a:moveTo>
                <a:lnTo>
                  <a:pt x="3593" y="17795"/>
                </a:lnTo>
                <a:lnTo>
                  <a:pt x="13392" y="32327"/>
                </a:lnTo>
                <a:lnTo>
                  <a:pt x="27924" y="42126"/>
                </a:lnTo>
                <a:lnTo>
                  <a:pt x="4572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9" name="object 229"/>
          <p:cNvSpPr/>
          <p:nvPr/>
        </p:nvSpPr>
        <p:spPr>
          <a:xfrm>
            <a:off x="7173468" y="5504688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0" y="45720"/>
                </a:moveTo>
                <a:lnTo>
                  <a:pt x="17795" y="42126"/>
                </a:lnTo>
                <a:lnTo>
                  <a:pt x="32327" y="32327"/>
                </a:lnTo>
                <a:lnTo>
                  <a:pt x="42126" y="17795"/>
                </a:lnTo>
                <a:lnTo>
                  <a:pt x="4572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0" name="object 230"/>
          <p:cNvSpPr/>
          <p:nvPr/>
        </p:nvSpPr>
        <p:spPr>
          <a:xfrm>
            <a:off x="7173468" y="535127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45720" y="45720"/>
                </a:moveTo>
                <a:lnTo>
                  <a:pt x="42126" y="27924"/>
                </a:lnTo>
                <a:lnTo>
                  <a:pt x="32327" y="13392"/>
                </a:lnTo>
                <a:lnTo>
                  <a:pt x="17795" y="3593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1" name="object 231"/>
          <p:cNvSpPr/>
          <p:nvPr/>
        </p:nvSpPr>
        <p:spPr>
          <a:xfrm>
            <a:off x="3218688" y="535127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45719" y="0"/>
                </a:move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2" name="object 232"/>
          <p:cNvSpPr txBox="1"/>
          <p:nvPr/>
        </p:nvSpPr>
        <p:spPr>
          <a:xfrm>
            <a:off x="3264331" y="5243665"/>
            <a:ext cx="3922395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909060" algn="l"/>
              </a:tabLst>
            </a:pPr>
            <a:r>
              <a:rPr dirty="0" sz="700" u="sng">
                <a:latin typeface="Arial"/>
                <a:cs typeface="Arial"/>
              </a:rPr>
              <a:t>uveďte odkaz (URL) </a:t>
            </a:r>
            <a:r>
              <a:rPr dirty="0" sz="700" spc="-5" u="sng">
                <a:latin typeface="Arial"/>
                <a:cs typeface="Arial"/>
              </a:rPr>
              <a:t>na </a:t>
            </a:r>
            <a:r>
              <a:rPr dirty="0" sz="700" u="sng">
                <a:latin typeface="Arial"/>
                <a:cs typeface="Arial"/>
              </a:rPr>
              <a:t>umístění OZV </a:t>
            </a:r>
            <a:r>
              <a:rPr dirty="0" sz="700" spc="-5" u="sng">
                <a:latin typeface="Arial"/>
                <a:cs typeface="Arial"/>
              </a:rPr>
              <a:t>na</a:t>
            </a:r>
            <a:r>
              <a:rPr dirty="0" sz="700" spc="-60" u="sng">
                <a:latin typeface="Arial"/>
                <a:cs typeface="Arial"/>
              </a:rPr>
              <a:t> </a:t>
            </a:r>
            <a:r>
              <a:rPr dirty="0" sz="700" spc="-5" u="sng">
                <a:latin typeface="Arial"/>
                <a:cs typeface="Arial"/>
              </a:rPr>
              <a:t>webu	</a:t>
            </a:r>
            <a:endParaRPr sz="700">
              <a:latin typeface="Arial"/>
              <a:cs typeface="Arial"/>
            </a:endParaRPr>
          </a:p>
        </p:txBody>
      </p:sp>
      <p:sp>
        <p:nvSpPr>
          <p:cNvPr id="233" name="object 233"/>
          <p:cNvSpPr txBox="1"/>
          <p:nvPr/>
        </p:nvSpPr>
        <p:spPr>
          <a:xfrm>
            <a:off x="3264331" y="5398795"/>
            <a:ext cx="2189480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>
                <a:latin typeface="Arial"/>
                <a:cs typeface="Arial"/>
                <a:hlinkClick r:id="rId6"/>
              </a:rPr>
              <a:t>https://www.ujezduzdaru.cz/obecni-urad/vyhlasky-obce</a:t>
            </a:r>
            <a:endParaRPr sz="700">
              <a:latin typeface="Arial"/>
              <a:cs typeface="Arial"/>
            </a:endParaRPr>
          </a:p>
        </p:txBody>
      </p:sp>
      <p:sp>
        <p:nvSpPr>
          <p:cNvPr id="234" name="object 234"/>
          <p:cNvSpPr/>
          <p:nvPr/>
        </p:nvSpPr>
        <p:spPr>
          <a:xfrm>
            <a:off x="3218688" y="5694172"/>
            <a:ext cx="4000500" cy="199390"/>
          </a:xfrm>
          <a:custGeom>
            <a:avLst/>
            <a:gdLst/>
            <a:ahLst/>
            <a:cxnLst/>
            <a:rect l="l" t="t" r="r" b="b"/>
            <a:pathLst>
              <a:path w="4000500" h="199389">
                <a:moveTo>
                  <a:pt x="3954779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53416"/>
                </a:lnTo>
                <a:lnTo>
                  <a:pt x="3593" y="171211"/>
                </a:lnTo>
                <a:lnTo>
                  <a:pt x="13392" y="185743"/>
                </a:lnTo>
                <a:lnTo>
                  <a:pt x="27924" y="195542"/>
                </a:lnTo>
                <a:lnTo>
                  <a:pt x="45720" y="199136"/>
                </a:lnTo>
                <a:lnTo>
                  <a:pt x="3954779" y="199136"/>
                </a:lnTo>
                <a:lnTo>
                  <a:pt x="3972575" y="195542"/>
                </a:lnTo>
                <a:lnTo>
                  <a:pt x="3987107" y="185743"/>
                </a:lnTo>
                <a:lnTo>
                  <a:pt x="3996906" y="171211"/>
                </a:lnTo>
                <a:lnTo>
                  <a:pt x="4000500" y="153416"/>
                </a:lnTo>
                <a:lnTo>
                  <a:pt x="4000500" y="45720"/>
                </a:lnTo>
                <a:lnTo>
                  <a:pt x="3996906" y="27924"/>
                </a:lnTo>
                <a:lnTo>
                  <a:pt x="3987107" y="13392"/>
                </a:lnTo>
                <a:lnTo>
                  <a:pt x="3972575" y="3593"/>
                </a:lnTo>
                <a:lnTo>
                  <a:pt x="3954779" y="0"/>
                </a:lnTo>
                <a:close/>
              </a:path>
            </a:pathLst>
          </a:custGeom>
          <a:solidFill>
            <a:srgbClr val="DC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5" name="object 235"/>
          <p:cNvSpPr/>
          <p:nvPr/>
        </p:nvSpPr>
        <p:spPr>
          <a:xfrm>
            <a:off x="3264408" y="5893308"/>
            <a:ext cx="3909060" cy="0"/>
          </a:xfrm>
          <a:custGeom>
            <a:avLst/>
            <a:gdLst/>
            <a:ahLst/>
            <a:cxnLst/>
            <a:rect l="l" t="t" r="r" b="b"/>
            <a:pathLst>
              <a:path w="3909059" h="0">
                <a:moveTo>
                  <a:pt x="0" y="0"/>
                </a:moveTo>
                <a:lnTo>
                  <a:pt x="3909060" y="0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6" name="object 236"/>
          <p:cNvSpPr/>
          <p:nvPr/>
        </p:nvSpPr>
        <p:spPr>
          <a:xfrm>
            <a:off x="7219188" y="5739892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7" name="object 237"/>
          <p:cNvSpPr/>
          <p:nvPr/>
        </p:nvSpPr>
        <p:spPr>
          <a:xfrm>
            <a:off x="3218688" y="5739892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8" name="object 238"/>
          <p:cNvSpPr/>
          <p:nvPr/>
        </p:nvSpPr>
        <p:spPr>
          <a:xfrm>
            <a:off x="3218688" y="5847588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0" y="0"/>
                </a:moveTo>
                <a:lnTo>
                  <a:pt x="3593" y="17795"/>
                </a:lnTo>
                <a:lnTo>
                  <a:pt x="13392" y="32327"/>
                </a:lnTo>
                <a:lnTo>
                  <a:pt x="27924" y="42126"/>
                </a:lnTo>
                <a:lnTo>
                  <a:pt x="4572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9" name="object 239"/>
          <p:cNvSpPr/>
          <p:nvPr/>
        </p:nvSpPr>
        <p:spPr>
          <a:xfrm>
            <a:off x="7173468" y="5847588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0" y="45720"/>
                </a:moveTo>
                <a:lnTo>
                  <a:pt x="17795" y="42126"/>
                </a:lnTo>
                <a:lnTo>
                  <a:pt x="32327" y="32327"/>
                </a:lnTo>
                <a:lnTo>
                  <a:pt x="42126" y="17795"/>
                </a:lnTo>
                <a:lnTo>
                  <a:pt x="4572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0" name="object 240"/>
          <p:cNvSpPr/>
          <p:nvPr/>
        </p:nvSpPr>
        <p:spPr>
          <a:xfrm>
            <a:off x="7173468" y="569417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45720" y="45720"/>
                </a:moveTo>
                <a:lnTo>
                  <a:pt x="42126" y="27924"/>
                </a:lnTo>
                <a:lnTo>
                  <a:pt x="32327" y="13392"/>
                </a:lnTo>
                <a:lnTo>
                  <a:pt x="17795" y="3593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1" name="object 241"/>
          <p:cNvSpPr/>
          <p:nvPr/>
        </p:nvSpPr>
        <p:spPr>
          <a:xfrm>
            <a:off x="3218688" y="569417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45719" y="0"/>
                </a:move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2" name="object 242"/>
          <p:cNvSpPr txBox="1"/>
          <p:nvPr/>
        </p:nvSpPr>
        <p:spPr>
          <a:xfrm>
            <a:off x="3251708" y="5409572"/>
            <a:ext cx="3934460" cy="452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24765" marR="5080" indent="-12700">
              <a:lnSpc>
                <a:spcPct val="137100"/>
              </a:lnSpc>
              <a:tabLst>
                <a:tab pos="3921125" algn="l"/>
              </a:tabLst>
            </a:pPr>
            <a:r>
              <a:rPr dirty="0" sz="700" u="sng">
                <a:latin typeface="Times New Roman"/>
                <a:cs typeface="Times New Roman"/>
              </a:rPr>
              <a:t> 	</a:t>
            </a:r>
            <a:r>
              <a:rPr dirty="0" sz="700">
                <a:latin typeface="Times New Roman"/>
                <a:cs typeface="Times New Roman"/>
              </a:rPr>
              <a:t> </a:t>
            </a:r>
            <a:r>
              <a:rPr dirty="0" sz="700" u="sng">
                <a:latin typeface="Arial"/>
                <a:cs typeface="Arial"/>
              </a:rPr>
              <a:t>uveďt</a:t>
            </a:r>
            <a:r>
              <a:rPr dirty="0" sz="700" spc="-5" u="sng">
                <a:latin typeface="Arial"/>
                <a:cs typeface="Arial"/>
              </a:rPr>
              <a:t>e</a:t>
            </a:r>
            <a:r>
              <a:rPr dirty="0" sz="700" spc="-5" u="sng">
                <a:latin typeface="Arial"/>
                <a:cs typeface="Arial"/>
              </a:rPr>
              <a:t> </a:t>
            </a:r>
            <a:r>
              <a:rPr dirty="0" sz="700" u="sng">
                <a:latin typeface="Arial"/>
                <a:cs typeface="Arial"/>
              </a:rPr>
              <a:t>odka</a:t>
            </a:r>
            <a:r>
              <a:rPr dirty="0" sz="700" u="sng">
                <a:latin typeface="Arial"/>
                <a:cs typeface="Arial"/>
              </a:rPr>
              <a:t>z </a:t>
            </a:r>
            <a:r>
              <a:rPr dirty="0" sz="700" u="sng">
                <a:latin typeface="Arial"/>
                <a:cs typeface="Arial"/>
              </a:rPr>
              <a:t>(URL</a:t>
            </a:r>
            <a:r>
              <a:rPr dirty="0" sz="700" u="sng">
                <a:latin typeface="Arial"/>
                <a:cs typeface="Arial"/>
              </a:rPr>
              <a:t>) </a:t>
            </a:r>
            <a:r>
              <a:rPr dirty="0" sz="700" spc="-5" u="sng">
                <a:latin typeface="Arial"/>
                <a:cs typeface="Arial"/>
              </a:rPr>
              <a:t>na</a:t>
            </a:r>
            <a:r>
              <a:rPr dirty="0" sz="700" spc="-5" u="sng">
                <a:latin typeface="Arial"/>
                <a:cs typeface="Arial"/>
              </a:rPr>
              <a:t> umístěn</a:t>
            </a:r>
            <a:r>
              <a:rPr dirty="0" sz="700" u="sng">
                <a:latin typeface="Arial"/>
                <a:cs typeface="Arial"/>
              </a:rPr>
              <a:t>í</a:t>
            </a:r>
            <a:r>
              <a:rPr dirty="0" sz="700" u="sng">
                <a:latin typeface="Arial"/>
                <a:cs typeface="Arial"/>
              </a:rPr>
              <a:t> </a:t>
            </a:r>
            <a:r>
              <a:rPr dirty="0" sz="700" u="sng">
                <a:latin typeface="Arial"/>
                <a:cs typeface="Arial"/>
              </a:rPr>
              <a:t>dalšíc</a:t>
            </a:r>
            <a:r>
              <a:rPr dirty="0" sz="700" spc="-5" u="sng">
                <a:latin typeface="Arial"/>
                <a:cs typeface="Arial"/>
              </a:rPr>
              <a:t>h</a:t>
            </a:r>
            <a:r>
              <a:rPr dirty="0" sz="700" spc="-5" u="sng">
                <a:latin typeface="Arial"/>
                <a:cs typeface="Arial"/>
              </a:rPr>
              <a:t> </a:t>
            </a:r>
            <a:r>
              <a:rPr dirty="0" sz="700" u="sng">
                <a:latin typeface="Arial"/>
                <a:cs typeface="Arial"/>
              </a:rPr>
              <a:t>informac</a:t>
            </a:r>
            <a:r>
              <a:rPr dirty="0" sz="700" u="sng">
                <a:latin typeface="Arial"/>
                <a:cs typeface="Arial"/>
              </a:rPr>
              <a:t>í</a:t>
            </a:r>
            <a:r>
              <a:rPr dirty="0" sz="700" u="sng">
                <a:latin typeface="Arial"/>
                <a:cs typeface="Arial"/>
              </a:rPr>
              <a:t> </a:t>
            </a:r>
            <a:r>
              <a:rPr dirty="0" sz="700" spc="-5" u="sng">
                <a:latin typeface="Arial"/>
                <a:cs typeface="Arial"/>
              </a:rPr>
              <a:t>na</a:t>
            </a:r>
            <a:r>
              <a:rPr dirty="0" sz="700" spc="-5" u="sng">
                <a:latin typeface="Arial"/>
                <a:cs typeface="Arial"/>
              </a:rPr>
              <a:t> </a:t>
            </a:r>
            <a:r>
              <a:rPr dirty="0" sz="700" u="sng">
                <a:latin typeface="Arial"/>
                <a:cs typeface="Arial"/>
              </a:rPr>
              <a:t>webu </a:t>
            </a:r>
            <a:r>
              <a:rPr dirty="0" sz="700" u="sng">
                <a:latin typeface="Arial"/>
                <a:cs typeface="Arial"/>
              </a:rPr>
              <a:t>	</a:t>
            </a:r>
            <a:r>
              <a:rPr dirty="0" sz="700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  <a:hlinkClick r:id="rId7"/>
              </a:rPr>
              <a:t>https://www.ujezduzdaru.cz/obecni-urad/odpady</a:t>
            </a:r>
            <a:endParaRPr sz="700">
              <a:latin typeface="Arial"/>
              <a:cs typeface="Arial"/>
            </a:endParaRPr>
          </a:p>
        </p:txBody>
      </p:sp>
      <p:sp>
        <p:nvSpPr>
          <p:cNvPr id="243" name="object 243"/>
          <p:cNvSpPr txBox="1"/>
          <p:nvPr/>
        </p:nvSpPr>
        <p:spPr>
          <a:xfrm>
            <a:off x="330200" y="5722048"/>
            <a:ext cx="2444115" cy="1663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600"/>
              </a:lnSpc>
            </a:pPr>
            <a:r>
              <a:rPr dirty="0" sz="600" i="1">
                <a:latin typeface="Arial"/>
                <a:cs typeface="Arial"/>
              </a:rPr>
              <a:t>* obecně závazná vyhláška o stanovení obecního systému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odpadového  </a:t>
            </a:r>
            <a:r>
              <a:rPr dirty="0" sz="600" i="1">
                <a:latin typeface="Arial"/>
                <a:cs typeface="Arial"/>
              </a:rPr>
              <a:t>hospodářství</a:t>
            </a:r>
            <a:endParaRPr sz="600">
              <a:latin typeface="Arial"/>
              <a:cs typeface="Arial"/>
            </a:endParaRPr>
          </a:p>
        </p:txBody>
      </p:sp>
      <p:sp>
        <p:nvSpPr>
          <p:cNvPr id="244" name="object 244"/>
          <p:cNvSpPr/>
          <p:nvPr/>
        </p:nvSpPr>
        <p:spPr>
          <a:xfrm>
            <a:off x="238823" y="6150140"/>
            <a:ext cx="7086600" cy="3565525"/>
          </a:xfrm>
          <a:custGeom>
            <a:avLst/>
            <a:gdLst/>
            <a:ahLst/>
            <a:cxnLst/>
            <a:rect l="l" t="t" r="r" b="b"/>
            <a:pathLst>
              <a:path w="7086600" h="3565525">
                <a:moveTo>
                  <a:pt x="70408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3519652"/>
                </a:lnTo>
                <a:lnTo>
                  <a:pt x="3593" y="3537447"/>
                </a:lnTo>
                <a:lnTo>
                  <a:pt x="13392" y="3551980"/>
                </a:lnTo>
                <a:lnTo>
                  <a:pt x="27924" y="3561779"/>
                </a:lnTo>
                <a:lnTo>
                  <a:pt x="45720" y="3565372"/>
                </a:lnTo>
                <a:lnTo>
                  <a:pt x="7040880" y="3565372"/>
                </a:lnTo>
                <a:lnTo>
                  <a:pt x="7058675" y="3561779"/>
                </a:lnTo>
                <a:lnTo>
                  <a:pt x="7073207" y="3551980"/>
                </a:lnTo>
                <a:lnTo>
                  <a:pt x="7083006" y="3537447"/>
                </a:lnTo>
                <a:lnTo>
                  <a:pt x="7086600" y="3519652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close/>
              </a:path>
            </a:pathLst>
          </a:custGeom>
          <a:solidFill>
            <a:srgbClr val="E9E9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5" name="object 245"/>
          <p:cNvSpPr/>
          <p:nvPr/>
        </p:nvSpPr>
        <p:spPr>
          <a:xfrm>
            <a:off x="238823" y="6150140"/>
            <a:ext cx="7086600" cy="3565525"/>
          </a:xfrm>
          <a:custGeom>
            <a:avLst/>
            <a:gdLst/>
            <a:ahLst/>
            <a:cxnLst/>
            <a:rect l="l" t="t" r="r" b="b"/>
            <a:pathLst>
              <a:path w="7086600" h="3565525">
                <a:moveTo>
                  <a:pt x="0" y="45720"/>
                </a:moveTo>
                <a:lnTo>
                  <a:pt x="0" y="3519652"/>
                </a:lnTo>
                <a:lnTo>
                  <a:pt x="3593" y="3537447"/>
                </a:lnTo>
                <a:lnTo>
                  <a:pt x="13392" y="3551980"/>
                </a:lnTo>
                <a:lnTo>
                  <a:pt x="27924" y="3561779"/>
                </a:lnTo>
                <a:lnTo>
                  <a:pt x="45720" y="3565372"/>
                </a:lnTo>
                <a:lnTo>
                  <a:pt x="7040880" y="3565372"/>
                </a:lnTo>
                <a:lnTo>
                  <a:pt x="7058675" y="3561779"/>
                </a:lnTo>
                <a:lnTo>
                  <a:pt x="7073207" y="3551980"/>
                </a:lnTo>
                <a:lnTo>
                  <a:pt x="7083006" y="3537447"/>
                </a:lnTo>
                <a:lnTo>
                  <a:pt x="7086600" y="3519652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457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6" name="object 246"/>
          <p:cNvSpPr txBox="1"/>
          <p:nvPr/>
        </p:nvSpPr>
        <p:spPr>
          <a:xfrm>
            <a:off x="330200" y="6212954"/>
            <a:ext cx="3322320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b="1">
                <a:latin typeface="Arial"/>
                <a:cs typeface="Arial"/>
              </a:rPr>
              <a:t>2) SBĚRNÁ SÍŤ </a:t>
            </a:r>
            <a:r>
              <a:rPr dirty="0" sz="800" spc="-5" b="1">
                <a:latin typeface="Arial"/>
                <a:cs typeface="Arial"/>
              </a:rPr>
              <a:t>NA </a:t>
            </a:r>
            <a:r>
              <a:rPr dirty="0" sz="800" b="1">
                <a:latin typeface="Arial"/>
                <a:cs typeface="Arial"/>
              </a:rPr>
              <a:t>TŘÍDĚNÝ SBĚR </a:t>
            </a:r>
            <a:r>
              <a:rPr dirty="0" sz="800" spc="-5" b="1">
                <a:latin typeface="Arial"/>
                <a:cs typeface="Arial"/>
              </a:rPr>
              <a:t>A </a:t>
            </a:r>
            <a:r>
              <a:rPr dirty="0" sz="800" b="1">
                <a:latin typeface="Arial"/>
                <a:cs typeface="Arial"/>
              </a:rPr>
              <a:t>SMĚSNÝ KOMUNÁLNÍ</a:t>
            </a:r>
            <a:r>
              <a:rPr dirty="0" sz="800" spc="-80" b="1">
                <a:latin typeface="Arial"/>
                <a:cs typeface="Arial"/>
              </a:rPr>
              <a:t> </a:t>
            </a:r>
            <a:r>
              <a:rPr dirty="0" sz="800" b="1">
                <a:latin typeface="Arial"/>
                <a:cs typeface="Arial"/>
              </a:rPr>
              <a:t>ODPAD</a:t>
            </a:r>
            <a:endParaRPr sz="800">
              <a:latin typeface="Arial"/>
              <a:cs typeface="Arial"/>
            </a:endParaRPr>
          </a:p>
        </p:txBody>
      </p:sp>
      <p:sp>
        <p:nvSpPr>
          <p:cNvPr id="247" name="object 247"/>
          <p:cNvSpPr/>
          <p:nvPr/>
        </p:nvSpPr>
        <p:spPr>
          <a:xfrm>
            <a:off x="342900" y="6400800"/>
            <a:ext cx="5552440" cy="201295"/>
          </a:xfrm>
          <a:custGeom>
            <a:avLst/>
            <a:gdLst/>
            <a:ahLst/>
            <a:cxnLst/>
            <a:rect l="l" t="t" r="r" b="b"/>
            <a:pathLst>
              <a:path w="5552440" h="201295">
                <a:moveTo>
                  <a:pt x="0" y="201167"/>
                </a:moveTo>
                <a:lnTo>
                  <a:pt x="5552249" y="201167"/>
                </a:lnTo>
                <a:lnTo>
                  <a:pt x="5552249" y="0"/>
                </a:lnTo>
                <a:lnTo>
                  <a:pt x="0" y="0"/>
                </a:lnTo>
                <a:lnTo>
                  <a:pt x="0" y="201167"/>
                </a:lnTo>
                <a:close/>
              </a:path>
            </a:pathLst>
          </a:custGeom>
          <a:solidFill>
            <a:srgbClr val="FFD6D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8" name="object 248"/>
          <p:cNvSpPr/>
          <p:nvPr/>
        </p:nvSpPr>
        <p:spPr>
          <a:xfrm>
            <a:off x="342900" y="6400800"/>
            <a:ext cx="5552440" cy="201295"/>
          </a:xfrm>
          <a:custGeom>
            <a:avLst/>
            <a:gdLst/>
            <a:ahLst/>
            <a:cxnLst/>
            <a:rect l="l" t="t" r="r" b="b"/>
            <a:pathLst>
              <a:path w="5552440" h="201295">
                <a:moveTo>
                  <a:pt x="0" y="201167"/>
                </a:moveTo>
                <a:lnTo>
                  <a:pt x="5552249" y="201167"/>
                </a:lnTo>
                <a:lnTo>
                  <a:pt x="5552249" y="0"/>
                </a:lnTo>
                <a:lnTo>
                  <a:pt x="0" y="0"/>
                </a:lnTo>
                <a:lnTo>
                  <a:pt x="0" y="201167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9" name="object 249"/>
          <p:cNvSpPr txBox="1"/>
          <p:nvPr/>
        </p:nvSpPr>
        <p:spPr>
          <a:xfrm>
            <a:off x="375920" y="6438227"/>
            <a:ext cx="5129530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b="1">
                <a:latin typeface="Arial"/>
                <a:cs typeface="Arial"/>
              </a:rPr>
              <a:t>a) Počet sběrných hnízd na veřejném prostranství </a:t>
            </a:r>
            <a:r>
              <a:rPr dirty="0" sz="700" spc="-5" b="1">
                <a:latin typeface="Arial"/>
                <a:cs typeface="Arial"/>
              </a:rPr>
              <a:t>v </a:t>
            </a:r>
            <a:r>
              <a:rPr dirty="0" sz="700" b="1">
                <a:latin typeface="Arial"/>
                <a:cs typeface="Arial"/>
              </a:rPr>
              <a:t>obci </a:t>
            </a:r>
            <a:r>
              <a:rPr dirty="0" sz="700">
                <a:latin typeface="Arial"/>
                <a:cs typeface="Arial"/>
              </a:rPr>
              <a:t>(stanoviště kontejnerů </a:t>
            </a:r>
            <a:r>
              <a:rPr dirty="0" sz="700" spc="-5">
                <a:latin typeface="Arial"/>
                <a:cs typeface="Arial"/>
              </a:rPr>
              <a:t>na </a:t>
            </a:r>
            <a:r>
              <a:rPr dirty="0" sz="700">
                <a:latin typeface="Arial"/>
                <a:cs typeface="Arial"/>
              </a:rPr>
              <a:t>tříděný sběr </a:t>
            </a:r>
            <a:r>
              <a:rPr dirty="0" sz="700" spc="-5">
                <a:latin typeface="Arial"/>
                <a:cs typeface="Arial"/>
              </a:rPr>
              <a:t>– </a:t>
            </a:r>
            <a:r>
              <a:rPr dirty="0" sz="700">
                <a:latin typeface="Arial"/>
                <a:cs typeface="Arial"/>
              </a:rPr>
              <a:t>papír, plast, sklo, NK,</a:t>
            </a:r>
            <a:r>
              <a:rPr dirty="0" sz="700" spc="-75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kovy):</a:t>
            </a:r>
            <a:endParaRPr sz="700">
              <a:latin typeface="Arial"/>
              <a:cs typeface="Arial"/>
            </a:endParaRPr>
          </a:p>
        </p:txBody>
      </p:sp>
      <p:sp>
        <p:nvSpPr>
          <p:cNvPr id="250" name="object 250"/>
          <p:cNvSpPr/>
          <p:nvPr/>
        </p:nvSpPr>
        <p:spPr>
          <a:xfrm>
            <a:off x="5897879" y="6400800"/>
            <a:ext cx="1313180" cy="201295"/>
          </a:xfrm>
          <a:custGeom>
            <a:avLst/>
            <a:gdLst/>
            <a:ahLst/>
            <a:cxnLst/>
            <a:rect l="l" t="t" r="r" b="b"/>
            <a:pathLst>
              <a:path w="1313179" h="201295">
                <a:moveTo>
                  <a:pt x="0" y="201167"/>
                </a:moveTo>
                <a:lnTo>
                  <a:pt x="1313167" y="201167"/>
                </a:lnTo>
                <a:lnTo>
                  <a:pt x="1313167" y="0"/>
                </a:lnTo>
                <a:lnTo>
                  <a:pt x="0" y="0"/>
                </a:lnTo>
                <a:lnTo>
                  <a:pt x="0" y="20116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1" name="object 251"/>
          <p:cNvSpPr/>
          <p:nvPr/>
        </p:nvSpPr>
        <p:spPr>
          <a:xfrm>
            <a:off x="5897879" y="6400800"/>
            <a:ext cx="1313180" cy="201295"/>
          </a:xfrm>
          <a:custGeom>
            <a:avLst/>
            <a:gdLst/>
            <a:ahLst/>
            <a:cxnLst/>
            <a:rect l="l" t="t" r="r" b="b"/>
            <a:pathLst>
              <a:path w="1313179" h="201295">
                <a:moveTo>
                  <a:pt x="0" y="201167"/>
                </a:moveTo>
                <a:lnTo>
                  <a:pt x="1313167" y="201167"/>
                </a:lnTo>
                <a:lnTo>
                  <a:pt x="1313167" y="0"/>
                </a:lnTo>
                <a:lnTo>
                  <a:pt x="0" y="0"/>
                </a:lnTo>
                <a:lnTo>
                  <a:pt x="0" y="201167"/>
                </a:lnTo>
                <a:close/>
              </a:path>
            </a:pathLst>
          </a:custGeom>
          <a:ln w="63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2" name="object 252"/>
          <p:cNvSpPr txBox="1"/>
          <p:nvPr/>
        </p:nvSpPr>
        <p:spPr>
          <a:xfrm>
            <a:off x="6517043" y="6438227"/>
            <a:ext cx="74930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Arial"/>
                <a:cs typeface="Arial"/>
              </a:rPr>
              <a:t>3</a:t>
            </a:r>
            <a:endParaRPr sz="700">
              <a:latin typeface="Arial"/>
              <a:cs typeface="Arial"/>
            </a:endParaRPr>
          </a:p>
        </p:txBody>
      </p:sp>
      <p:sp>
        <p:nvSpPr>
          <p:cNvPr id="253" name="object 253"/>
          <p:cNvSpPr txBox="1"/>
          <p:nvPr/>
        </p:nvSpPr>
        <p:spPr>
          <a:xfrm>
            <a:off x="342900" y="6743700"/>
            <a:ext cx="4229100" cy="173990"/>
          </a:xfrm>
          <a:prstGeom prst="rect">
            <a:avLst/>
          </a:prstGeom>
          <a:solidFill>
            <a:srgbClr val="D3D3D3"/>
          </a:solidFill>
          <a:ln w="6311">
            <a:solidFill>
              <a:srgbClr val="000000"/>
            </a:solidFill>
          </a:ln>
        </p:spPr>
        <p:txBody>
          <a:bodyPr wrap="square" lIns="0" tIns="20320" rIns="0" bIns="0" rtlCol="0" vert="horz">
            <a:spAutoFit/>
          </a:bodyPr>
          <a:lstStyle/>
          <a:p>
            <a:pPr marL="42545">
              <a:lnSpc>
                <a:spcPct val="100000"/>
              </a:lnSpc>
              <a:spcBef>
                <a:spcPts val="160"/>
              </a:spcBef>
            </a:pPr>
            <a:r>
              <a:rPr dirty="0" sz="700" b="1">
                <a:latin typeface="Arial"/>
                <a:cs typeface="Arial"/>
              </a:rPr>
              <a:t>b) Počet nádob </a:t>
            </a:r>
            <a:r>
              <a:rPr dirty="0" sz="700" spc="-5" b="1">
                <a:latin typeface="Arial"/>
                <a:cs typeface="Arial"/>
              </a:rPr>
              <a:t>v </a:t>
            </a:r>
            <a:r>
              <a:rPr dirty="0" sz="700" b="1">
                <a:latin typeface="Arial"/>
                <a:cs typeface="Arial"/>
              </a:rPr>
              <a:t>obci </a:t>
            </a:r>
            <a:r>
              <a:rPr dirty="0" sz="700" spc="-5" b="1">
                <a:latin typeface="Arial"/>
                <a:cs typeface="Arial"/>
              </a:rPr>
              <a:t>a </a:t>
            </a:r>
            <a:r>
              <a:rPr dirty="0" sz="700" b="1">
                <a:latin typeface="Arial"/>
                <a:cs typeface="Arial"/>
              </a:rPr>
              <a:t>pytlový sběr </a:t>
            </a:r>
            <a:r>
              <a:rPr dirty="0" sz="700">
                <a:latin typeface="Arial"/>
                <a:cs typeface="Arial"/>
              </a:rPr>
              <a:t>(komodity neuváděné ve čtvrtletním výkazu AOS</a:t>
            </a:r>
            <a:r>
              <a:rPr dirty="0" sz="700" spc="-90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EKO-KOM)</a:t>
            </a:r>
            <a:endParaRPr sz="700">
              <a:latin typeface="Arial"/>
              <a:cs typeface="Arial"/>
            </a:endParaRPr>
          </a:p>
        </p:txBody>
      </p:sp>
      <p:sp>
        <p:nvSpPr>
          <p:cNvPr id="254" name="object 254"/>
          <p:cNvSpPr/>
          <p:nvPr/>
        </p:nvSpPr>
        <p:spPr>
          <a:xfrm>
            <a:off x="6478295" y="72506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5" name="object 255"/>
          <p:cNvSpPr/>
          <p:nvPr/>
        </p:nvSpPr>
        <p:spPr>
          <a:xfrm>
            <a:off x="6478295" y="72506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6" name="object 256"/>
          <p:cNvSpPr/>
          <p:nvPr/>
        </p:nvSpPr>
        <p:spPr>
          <a:xfrm>
            <a:off x="6478295" y="743357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999"/>
                </a:moveTo>
                <a:lnTo>
                  <a:pt x="127000" y="126999"/>
                </a:lnTo>
                <a:lnTo>
                  <a:pt x="127000" y="0"/>
                </a:lnTo>
                <a:lnTo>
                  <a:pt x="0" y="0"/>
                </a:lnTo>
                <a:lnTo>
                  <a:pt x="0" y="126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7" name="object 257"/>
          <p:cNvSpPr/>
          <p:nvPr/>
        </p:nvSpPr>
        <p:spPr>
          <a:xfrm>
            <a:off x="6478295" y="743357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999"/>
                </a:moveTo>
                <a:lnTo>
                  <a:pt x="127000" y="126999"/>
                </a:lnTo>
                <a:lnTo>
                  <a:pt x="127000" y="0"/>
                </a:lnTo>
                <a:lnTo>
                  <a:pt x="0" y="0"/>
                </a:lnTo>
                <a:lnTo>
                  <a:pt x="0" y="12699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8" name="object 258"/>
          <p:cNvSpPr/>
          <p:nvPr/>
        </p:nvSpPr>
        <p:spPr>
          <a:xfrm>
            <a:off x="6478295" y="761645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999"/>
                </a:moveTo>
                <a:lnTo>
                  <a:pt x="127000" y="126999"/>
                </a:lnTo>
                <a:lnTo>
                  <a:pt x="127000" y="0"/>
                </a:lnTo>
                <a:lnTo>
                  <a:pt x="0" y="0"/>
                </a:lnTo>
                <a:lnTo>
                  <a:pt x="0" y="126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9" name="object 259"/>
          <p:cNvSpPr/>
          <p:nvPr/>
        </p:nvSpPr>
        <p:spPr>
          <a:xfrm>
            <a:off x="6478295" y="761645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999"/>
                </a:moveTo>
                <a:lnTo>
                  <a:pt x="127000" y="126999"/>
                </a:lnTo>
                <a:lnTo>
                  <a:pt x="127000" y="0"/>
                </a:lnTo>
                <a:lnTo>
                  <a:pt x="0" y="0"/>
                </a:lnTo>
                <a:lnTo>
                  <a:pt x="0" y="12699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0" name="object 260"/>
          <p:cNvSpPr/>
          <p:nvPr/>
        </p:nvSpPr>
        <p:spPr>
          <a:xfrm>
            <a:off x="6478295" y="779933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1" name="object 261"/>
          <p:cNvSpPr/>
          <p:nvPr/>
        </p:nvSpPr>
        <p:spPr>
          <a:xfrm>
            <a:off x="6478295" y="779933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2" name="object 262"/>
          <p:cNvSpPr/>
          <p:nvPr/>
        </p:nvSpPr>
        <p:spPr>
          <a:xfrm>
            <a:off x="6478295" y="79822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3" name="object 263"/>
          <p:cNvSpPr/>
          <p:nvPr/>
        </p:nvSpPr>
        <p:spPr>
          <a:xfrm>
            <a:off x="6478295" y="79822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4" name="object 264"/>
          <p:cNvSpPr/>
          <p:nvPr/>
        </p:nvSpPr>
        <p:spPr>
          <a:xfrm>
            <a:off x="6478295" y="81650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5" name="object 265"/>
          <p:cNvSpPr/>
          <p:nvPr/>
        </p:nvSpPr>
        <p:spPr>
          <a:xfrm>
            <a:off x="6478295" y="81650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6" name="object 266"/>
          <p:cNvSpPr/>
          <p:nvPr/>
        </p:nvSpPr>
        <p:spPr>
          <a:xfrm>
            <a:off x="6478295" y="834797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999"/>
                </a:moveTo>
                <a:lnTo>
                  <a:pt x="127000" y="126999"/>
                </a:lnTo>
                <a:lnTo>
                  <a:pt x="127000" y="0"/>
                </a:lnTo>
                <a:lnTo>
                  <a:pt x="0" y="0"/>
                </a:lnTo>
                <a:lnTo>
                  <a:pt x="0" y="126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7" name="object 267"/>
          <p:cNvSpPr/>
          <p:nvPr/>
        </p:nvSpPr>
        <p:spPr>
          <a:xfrm>
            <a:off x="6478295" y="834797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999"/>
                </a:moveTo>
                <a:lnTo>
                  <a:pt x="127000" y="126999"/>
                </a:lnTo>
                <a:lnTo>
                  <a:pt x="127000" y="0"/>
                </a:lnTo>
                <a:lnTo>
                  <a:pt x="0" y="0"/>
                </a:lnTo>
                <a:lnTo>
                  <a:pt x="0" y="12699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268" name="object 268"/>
          <p:cNvGraphicFramePr>
            <a:graphicFrameLocks noGrp="1"/>
          </p:cNvGraphicFramePr>
          <p:nvPr/>
        </p:nvGraphicFramePr>
        <p:xfrm>
          <a:off x="339744" y="6969144"/>
          <a:ext cx="6866255" cy="17202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30471"/>
                <a:gridCol w="1313141"/>
                <a:gridCol w="1313141"/>
              </a:tblGrid>
              <a:tr h="250456">
                <a:tc>
                  <a:txBody>
                    <a:bodyPr/>
                    <a:lstStyle/>
                    <a:p>
                      <a:pPr algn="ctr" marL="27305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sbíraná</a:t>
                      </a:r>
                      <a:r>
                        <a:rPr dirty="0" sz="700" spc="-10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komodita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8419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počet</a:t>
                      </a:r>
                      <a:r>
                        <a:rPr dirty="0" sz="7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nádob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8419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39116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pytlový</a:t>
                      </a:r>
                      <a:r>
                        <a:rPr dirty="0" sz="700" spc="-10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sběr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8419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PET lahve (pokud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je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sbíráte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odděleně od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směsných</a:t>
                      </a:r>
                      <a:r>
                        <a:rPr dirty="0" sz="7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plastů)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EPS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–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expandovaný polystyren (pokud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jej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sbíráte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odděleně od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směsných</a:t>
                      </a:r>
                      <a:r>
                        <a:rPr dirty="0" sz="7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plastů)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bioodpady (biologické odpady ze zahrad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občanů, neuvádět</a:t>
                      </a:r>
                      <a:r>
                        <a:rPr dirty="0" sz="7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kompostéry)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gastroodpady (biologické odpady z kuchyní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</a:t>
                      </a:r>
                      <a:r>
                        <a:rPr dirty="0" sz="70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občanů)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jedlé oleje a</a:t>
                      </a:r>
                      <a:r>
                        <a:rPr dirty="0" sz="7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tuky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textil v režimu zákona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odpadech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textil v režimu prevence,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charita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směsný komunální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odpad</a:t>
                      </a:r>
                      <a:r>
                        <a:rPr dirty="0" sz="7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*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100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69" name="object 269"/>
          <p:cNvSpPr/>
          <p:nvPr/>
        </p:nvSpPr>
        <p:spPr>
          <a:xfrm>
            <a:off x="6478295" y="853085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999"/>
                </a:moveTo>
                <a:lnTo>
                  <a:pt x="127000" y="126999"/>
                </a:lnTo>
                <a:lnTo>
                  <a:pt x="127000" y="0"/>
                </a:lnTo>
                <a:lnTo>
                  <a:pt x="0" y="0"/>
                </a:lnTo>
                <a:lnTo>
                  <a:pt x="0" y="126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0" name="object 270"/>
          <p:cNvSpPr/>
          <p:nvPr/>
        </p:nvSpPr>
        <p:spPr>
          <a:xfrm>
            <a:off x="6478295" y="853085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999"/>
                </a:moveTo>
                <a:lnTo>
                  <a:pt x="127000" y="126999"/>
                </a:lnTo>
                <a:lnTo>
                  <a:pt x="127000" y="0"/>
                </a:lnTo>
                <a:lnTo>
                  <a:pt x="0" y="0"/>
                </a:lnTo>
                <a:lnTo>
                  <a:pt x="0" y="12699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1" name="object 271"/>
          <p:cNvSpPr txBox="1"/>
          <p:nvPr/>
        </p:nvSpPr>
        <p:spPr>
          <a:xfrm>
            <a:off x="3944111" y="8704516"/>
            <a:ext cx="3261995" cy="105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i="1">
                <a:latin typeface="Arial"/>
                <a:cs typeface="Arial"/>
              </a:rPr>
              <a:t>* pokud nemáte přesné údaje o nádobách na komunální odpad, určete kvalifikovaným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odhadem</a:t>
            </a:r>
            <a:endParaRPr sz="600">
              <a:latin typeface="Arial"/>
              <a:cs typeface="Arial"/>
            </a:endParaRPr>
          </a:p>
        </p:txBody>
      </p:sp>
      <p:sp>
        <p:nvSpPr>
          <p:cNvPr id="272" name="object 272"/>
          <p:cNvSpPr txBox="1"/>
          <p:nvPr/>
        </p:nvSpPr>
        <p:spPr>
          <a:xfrm>
            <a:off x="342900" y="8915400"/>
            <a:ext cx="2743200" cy="173990"/>
          </a:xfrm>
          <a:prstGeom prst="rect">
            <a:avLst/>
          </a:prstGeom>
          <a:solidFill>
            <a:srgbClr val="D3D3D3"/>
          </a:solidFill>
          <a:ln w="6311">
            <a:solidFill>
              <a:srgbClr val="000000"/>
            </a:solidFill>
          </a:ln>
        </p:spPr>
        <p:txBody>
          <a:bodyPr wrap="square" lIns="0" tIns="20320" rIns="0" bIns="0" rtlCol="0" vert="horz">
            <a:spAutoFit/>
          </a:bodyPr>
          <a:lstStyle/>
          <a:p>
            <a:pPr marL="42545">
              <a:lnSpc>
                <a:spcPct val="100000"/>
              </a:lnSpc>
              <a:spcBef>
                <a:spcPts val="160"/>
              </a:spcBef>
            </a:pPr>
            <a:r>
              <a:rPr dirty="0" sz="700" b="1">
                <a:latin typeface="Arial"/>
                <a:cs typeface="Arial"/>
              </a:rPr>
              <a:t>c) Individuální sběrná síť </a:t>
            </a:r>
            <a:r>
              <a:rPr dirty="0" sz="700">
                <a:latin typeface="Arial"/>
                <a:cs typeface="Arial"/>
              </a:rPr>
              <a:t>(na papír, plast, sklo, NK </a:t>
            </a:r>
            <a:r>
              <a:rPr dirty="0" sz="700" spc="-5">
                <a:latin typeface="Arial"/>
                <a:cs typeface="Arial"/>
              </a:rPr>
              <a:t>nebo</a:t>
            </a:r>
            <a:r>
              <a:rPr dirty="0" sz="700" spc="-85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kovy)</a:t>
            </a:r>
            <a:endParaRPr sz="700">
              <a:latin typeface="Arial"/>
              <a:cs typeface="Arial"/>
            </a:endParaRPr>
          </a:p>
        </p:txBody>
      </p:sp>
      <p:sp>
        <p:nvSpPr>
          <p:cNvPr id="273" name="object 273"/>
          <p:cNvSpPr/>
          <p:nvPr/>
        </p:nvSpPr>
        <p:spPr>
          <a:xfrm>
            <a:off x="342900" y="9144000"/>
            <a:ext cx="2743200" cy="457200"/>
          </a:xfrm>
          <a:custGeom>
            <a:avLst/>
            <a:gdLst/>
            <a:ahLst/>
            <a:cxnLst/>
            <a:rect l="l" t="t" r="r" b="b"/>
            <a:pathLst>
              <a:path w="2743200" h="457200">
                <a:moveTo>
                  <a:pt x="26974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19"/>
                </a:lnTo>
                <a:lnTo>
                  <a:pt x="0" y="411479"/>
                </a:lnTo>
                <a:lnTo>
                  <a:pt x="3593" y="429275"/>
                </a:lnTo>
                <a:lnTo>
                  <a:pt x="13392" y="443807"/>
                </a:lnTo>
                <a:lnTo>
                  <a:pt x="27924" y="453606"/>
                </a:lnTo>
                <a:lnTo>
                  <a:pt x="45720" y="457199"/>
                </a:lnTo>
                <a:lnTo>
                  <a:pt x="2697480" y="457199"/>
                </a:lnTo>
                <a:lnTo>
                  <a:pt x="2715275" y="453606"/>
                </a:lnTo>
                <a:lnTo>
                  <a:pt x="2729807" y="443807"/>
                </a:lnTo>
                <a:lnTo>
                  <a:pt x="2739606" y="429275"/>
                </a:lnTo>
                <a:lnTo>
                  <a:pt x="2743200" y="411479"/>
                </a:lnTo>
                <a:lnTo>
                  <a:pt x="2743200" y="45719"/>
                </a:lnTo>
                <a:lnTo>
                  <a:pt x="2739606" y="27924"/>
                </a:lnTo>
                <a:lnTo>
                  <a:pt x="2729807" y="13392"/>
                </a:lnTo>
                <a:lnTo>
                  <a:pt x="2715275" y="3593"/>
                </a:lnTo>
                <a:lnTo>
                  <a:pt x="2697480" y="0"/>
                </a:lnTo>
                <a:close/>
              </a:path>
            </a:pathLst>
          </a:custGeom>
          <a:solidFill>
            <a:srgbClr val="FFD6D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4" name="object 274"/>
          <p:cNvSpPr/>
          <p:nvPr/>
        </p:nvSpPr>
        <p:spPr>
          <a:xfrm>
            <a:off x="342900" y="9144000"/>
            <a:ext cx="2743200" cy="457200"/>
          </a:xfrm>
          <a:custGeom>
            <a:avLst/>
            <a:gdLst/>
            <a:ahLst/>
            <a:cxnLst/>
            <a:rect l="l" t="t" r="r" b="b"/>
            <a:pathLst>
              <a:path w="2743200" h="457200">
                <a:moveTo>
                  <a:pt x="0" y="45719"/>
                </a:moveTo>
                <a:lnTo>
                  <a:pt x="0" y="411479"/>
                </a:lnTo>
                <a:lnTo>
                  <a:pt x="3593" y="429275"/>
                </a:lnTo>
                <a:lnTo>
                  <a:pt x="13392" y="443807"/>
                </a:lnTo>
                <a:lnTo>
                  <a:pt x="27924" y="453606"/>
                </a:lnTo>
                <a:lnTo>
                  <a:pt x="45720" y="457199"/>
                </a:lnTo>
                <a:lnTo>
                  <a:pt x="2697480" y="457199"/>
                </a:lnTo>
                <a:lnTo>
                  <a:pt x="2715275" y="453606"/>
                </a:lnTo>
                <a:lnTo>
                  <a:pt x="2729807" y="443807"/>
                </a:lnTo>
                <a:lnTo>
                  <a:pt x="2739606" y="429275"/>
                </a:lnTo>
                <a:lnTo>
                  <a:pt x="2743200" y="411479"/>
                </a:lnTo>
                <a:lnTo>
                  <a:pt x="2743200" y="45719"/>
                </a:lnTo>
                <a:lnTo>
                  <a:pt x="2739606" y="27924"/>
                </a:lnTo>
                <a:lnTo>
                  <a:pt x="2729807" y="13392"/>
                </a:lnTo>
                <a:lnTo>
                  <a:pt x="2715275" y="3593"/>
                </a:lnTo>
                <a:lnTo>
                  <a:pt x="2697480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1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5" name="object 275"/>
          <p:cNvSpPr/>
          <p:nvPr/>
        </p:nvSpPr>
        <p:spPr>
          <a:xfrm>
            <a:off x="2755773" y="9307703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6" name="object 276"/>
          <p:cNvSpPr/>
          <p:nvPr/>
        </p:nvSpPr>
        <p:spPr>
          <a:xfrm>
            <a:off x="2755767" y="9307702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5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7" name="object 277"/>
          <p:cNvSpPr/>
          <p:nvPr/>
        </p:nvSpPr>
        <p:spPr>
          <a:xfrm>
            <a:off x="2773441" y="9325366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5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8" name="object 278"/>
          <p:cNvSpPr/>
          <p:nvPr/>
        </p:nvSpPr>
        <p:spPr>
          <a:xfrm>
            <a:off x="2777932" y="9329866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0" y="76327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7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9" name="object 279"/>
          <p:cNvSpPr/>
          <p:nvPr/>
        </p:nvSpPr>
        <p:spPr>
          <a:xfrm>
            <a:off x="2762125" y="9314050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0" name="object 280"/>
          <p:cNvSpPr txBox="1"/>
          <p:nvPr/>
        </p:nvSpPr>
        <p:spPr>
          <a:xfrm>
            <a:off x="378904" y="9198191"/>
            <a:ext cx="2249170" cy="3213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R="5080">
              <a:lnSpc>
                <a:spcPct val="100000"/>
              </a:lnSpc>
            </a:pPr>
            <a:r>
              <a:rPr dirty="0" sz="700" b="1">
                <a:latin typeface="Arial"/>
                <a:cs typeface="Arial"/>
              </a:rPr>
              <a:t>Máte </a:t>
            </a:r>
            <a:r>
              <a:rPr dirty="0" sz="700" spc="-5" b="1">
                <a:latin typeface="Arial"/>
                <a:cs typeface="Arial"/>
              </a:rPr>
              <a:t>v </a:t>
            </a:r>
            <a:r>
              <a:rPr dirty="0" sz="700" b="1">
                <a:latin typeface="Arial"/>
                <a:cs typeface="Arial"/>
              </a:rPr>
              <a:t>obci individuální sběrnou síť na tříděný</a:t>
            </a:r>
            <a:r>
              <a:rPr dirty="0" sz="700" spc="-90" b="1">
                <a:latin typeface="Arial"/>
                <a:cs typeface="Arial"/>
              </a:rPr>
              <a:t> </a:t>
            </a:r>
            <a:r>
              <a:rPr dirty="0" sz="700" b="1">
                <a:latin typeface="Arial"/>
                <a:cs typeface="Arial"/>
              </a:rPr>
              <a:t>sběr?  </a:t>
            </a:r>
            <a:r>
              <a:rPr dirty="0" sz="700">
                <a:latin typeface="Arial"/>
                <a:cs typeface="Arial"/>
              </a:rPr>
              <a:t>(Nádoby </a:t>
            </a:r>
            <a:r>
              <a:rPr dirty="0" sz="700" spc="-5">
                <a:latin typeface="Arial"/>
                <a:cs typeface="Arial"/>
              </a:rPr>
              <a:t>na </a:t>
            </a:r>
            <a:r>
              <a:rPr dirty="0" sz="700">
                <a:latin typeface="Arial"/>
                <a:cs typeface="Arial"/>
              </a:rPr>
              <a:t>tříděný sběr jsou určeny pro jednotlivé  domácnosti </a:t>
            </a:r>
            <a:r>
              <a:rPr dirty="0" sz="700" spc="-5">
                <a:latin typeface="Arial"/>
                <a:cs typeface="Arial"/>
              </a:rPr>
              <a:t>nebo </a:t>
            </a:r>
            <a:r>
              <a:rPr dirty="0" sz="700">
                <a:latin typeface="Arial"/>
                <a:cs typeface="Arial"/>
              </a:rPr>
              <a:t>rodinné</a:t>
            </a:r>
            <a:r>
              <a:rPr dirty="0" sz="700" spc="-80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domy.)</a:t>
            </a:r>
            <a:endParaRPr sz="700">
              <a:latin typeface="Arial"/>
              <a:cs typeface="Arial"/>
            </a:endParaRPr>
          </a:p>
        </p:txBody>
      </p:sp>
      <p:sp>
        <p:nvSpPr>
          <p:cNvPr id="281" name="object 281"/>
          <p:cNvSpPr/>
          <p:nvPr/>
        </p:nvSpPr>
        <p:spPr>
          <a:xfrm>
            <a:off x="2913672" y="9307703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2" name="object 282"/>
          <p:cNvSpPr/>
          <p:nvPr/>
        </p:nvSpPr>
        <p:spPr>
          <a:xfrm>
            <a:off x="2913666" y="9307702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5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3" name="object 283"/>
          <p:cNvSpPr/>
          <p:nvPr/>
        </p:nvSpPr>
        <p:spPr>
          <a:xfrm>
            <a:off x="2931340" y="9325366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5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4" name="object 284"/>
          <p:cNvSpPr/>
          <p:nvPr/>
        </p:nvSpPr>
        <p:spPr>
          <a:xfrm>
            <a:off x="2935831" y="9329866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0" y="76327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7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5" name="object 285"/>
          <p:cNvSpPr/>
          <p:nvPr/>
        </p:nvSpPr>
        <p:spPr>
          <a:xfrm>
            <a:off x="2920024" y="9314050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6" name="object 286"/>
          <p:cNvSpPr/>
          <p:nvPr/>
        </p:nvSpPr>
        <p:spPr>
          <a:xfrm>
            <a:off x="2950184" y="9344215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3812" y="0"/>
                </a:moveTo>
                <a:lnTo>
                  <a:pt x="14541" y="1870"/>
                </a:lnTo>
                <a:lnTo>
                  <a:pt x="6972" y="6972"/>
                </a:lnTo>
                <a:lnTo>
                  <a:pt x="1870" y="14541"/>
                </a:lnTo>
                <a:lnTo>
                  <a:pt x="0" y="23812"/>
                </a:lnTo>
                <a:lnTo>
                  <a:pt x="1870" y="33083"/>
                </a:lnTo>
                <a:lnTo>
                  <a:pt x="6972" y="40652"/>
                </a:lnTo>
                <a:lnTo>
                  <a:pt x="14541" y="45754"/>
                </a:lnTo>
                <a:lnTo>
                  <a:pt x="23812" y="47625"/>
                </a:lnTo>
                <a:lnTo>
                  <a:pt x="33083" y="45754"/>
                </a:lnTo>
                <a:lnTo>
                  <a:pt x="40652" y="40652"/>
                </a:lnTo>
                <a:lnTo>
                  <a:pt x="45754" y="33083"/>
                </a:lnTo>
                <a:lnTo>
                  <a:pt x="47625" y="23812"/>
                </a:lnTo>
                <a:lnTo>
                  <a:pt x="45754" y="14541"/>
                </a:lnTo>
                <a:lnTo>
                  <a:pt x="40652" y="6972"/>
                </a:lnTo>
                <a:lnTo>
                  <a:pt x="33083" y="1870"/>
                </a:lnTo>
                <a:lnTo>
                  <a:pt x="23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7" name="object 287"/>
          <p:cNvSpPr txBox="1"/>
          <p:nvPr/>
        </p:nvSpPr>
        <p:spPr>
          <a:xfrm>
            <a:off x="2733763" y="9185910"/>
            <a:ext cx="298450" cy="95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r>
              <a:rPr dirty="0" sz="600" spc="10">
                <a:latin typeface="Calibri"/>
                <a:cs typeface="Calibri"/>
              </a:rPr>
              <a:t>ANO </a:t>
            </a:r>
            <a:r>
              <a:rPr dirty="0" sz="600" spc="15">
                <a:latin typeface="Calibri"/>
                <a:cs typeface="Calibri"/>
              </a:rPr>
              <a:t> </a:t>
            </a:r>
            <a:r>
              <a:rPr dirty="0" sz="600">
                <a:latin typeface="Calibri"/>
                <a:cs typeface="Calibri"/>
              </a:rPr>
              <a:t>NE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288" name="object 288"/>
          <p:cNvSpPr/>
          <p:nvPr/>
        </p:nvSpPr>
        <p:spPr>
          <a:xfrm>
            <a:off x="6400800" y="9144000"/>
            <a:ext cx="800100" cy="182880"/>
          </a:xfrm>
          <a:custGeom>
            <a:avLst/>
            <a:gdLst/>
            <a:ahLst/>
            <a:cxnLst/>
            <a:rect l="l" t="t" r="r" b="b"/>
            <a:pathLst>
              <a:path w="800100" h="182879">
                <a:moveTo>
                  <a:pt x="0" y="182879"/>
                </a:moveTo>
                <a:lnTo>
                  <a:pt x="800100" y="182879"/>
                </a:lnTo>
                <a:lnTo>
                  <a:pt x="800100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9" name="object 289"/>
          <p:cNvSpPr/>
          <p:nvPr/>
        </p:nvSpPr>
        <p:spPr>
          <a:xfrm>
            <a:off x="6400800" y="9144000"/>
            <a:ext cx="800100" cy="182880"/>
          </a:xfrm>
          <a:custGeom>
            <a:avLst/>
            <a:gdLst/>
            <a:ahLst/>
            <a:cxnLst/>
            <a:rect l="l" t="t" r="r" b="b"/>
            <a:pathLst>
              <a:path w="800100" h="182879">
                <a:moveTo>
                  <a:pt x="0" y="182879"/>
                </a:moveTo>
                <a:lnTo>
                  <a:pt x="800100" y="182879"/>
                </a:lnTo>
                <a:lnTo>
                  <a:pt x="800100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0" name="object 290"/>
          <p:cNvSpPr/>
          <p:nvPr/>
        </p:nvSpPr>
        <p:spPr>
          <a:xfrm>
            <a:off x="3200400" y="9144000"/>
            <a:ext cx="3210560" cy="182880"/>
          </a:xfrm>
          <a:custGeom>
            <a:avLst/>
            <a:gdLst/>
            <a:ahLst/>
            <a:cxnLst/>
            <a:rect l="l" t="t" r="r" b="b"/>
            <a:pathLst>
              <a:path w="3210560" h="182879">
                <a:moveTo>
                  <a:pt x="0" y="182879"/>
                </a:moveTo>
                <a:lnTo>
                  <a:pt x="3210267" y="182879"/>
                </a:lnTo>
                <a:lnTo>
                  <a:pt x="3210267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solidFill>
            <a:srgbClr val="D3D3D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1" name="object 291"/>
          <p:cNvSpPr/>
          <p:nvPr/>
        </p:nvSpPr>
        <p:spPr>
          <a:xfrm>
            <a:off x="3200400" y="9144000"/>
            <a:ext cx="3210560" cy="182880"/>
          </a:xfrm>
          <a:custGeom>
            <a:avLst/>
            <a:gdLst/>
            <a:ahLst/>
            <a:cxnLst/>
            <a:rect l="l" t="t" r="r" b="b"/>
            <a:pathLst>
              <a:path w="3210560" h="182879">
                <a:moveTo>
                  <a:pt x="0" y="182879"/>
                </a:moveTo>
                <a:lnTo>
                  <a:pt x="3210267" y="182879"/>
                </a:lnTo>
                <a:lnTo>
                  <a:pt x="3210267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2" name="object 292"/>
          <p:cNvSpPr txBox="1"/>
          <p:nvPr/>
        </p:nvSpPr>
        <p:spPr>
          <a:xfrm>
            <a:off x="3230410" y="9172423"/>
            <a:ext cx="3175000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b="1">
                <a:latin typeface="Arial"/>
                <a:cs typeface="Arial"/>
              </a:rPr>
              <a:t>Uveďte, kolika obyvatel obce </a:t>
            </a:r>
            <a:r>
              <a:rPr dirty="0" sz="700" spc="-5" b="1">
                <a:latin typeface="Arial"/>
                <a:cs typeface="Arial"/>
              </a:rPr>
              <a:t>se </a:t>
            </a:r>
            <a:r>
              <a:rPr dirty="0" sz="700" b="1">
                <a:latin typeface="Arial"/>
                <a:cs typeface="Arial"/>
              </a:rPr>
              <a:t>individuální systém týká </a:t>
            </a:r>
            <a:r>
              <a:rPr dirty="0" sz="700" spc="-5" b="1">
                <a:latin typeface="Arial"/>
                <a:cs typeface="Arial"/>
              </a:rPr>
              <a:t>(</a:t>
            </a:r>
            <a:r>
              <a:rPr dirty="0" sz="600" spc="-5" b="1" i="1">
                <a:latin typeface="Arial"/>
                <a:cs typeface="Arial"/>
              </a:rPr>
              <a:t>vyplňte ČÍSLEM</a:t>
            </a:r>
            <a:r>
              <a:rPr dirty="0" sz="700" spc="-5" b="1">
                <a:latin typeface="Arial"/>
                <a:cs typeface="Arial"/>
              </a:rPr>
              <a:t>)</a:t>
            </a:r>
            <a:r>
              <a:rPr dirty="0" sz="700" spc="-20" b="1">
                <a:latin typeface="Arial"/>
                <a:cs typeface="Arial"/>
              </a:rPr>
              <a:t> </a:t>
            </a:r>
            <a:r>
              <a:rPr dirty="0" sz="700" b="1">
                <a:latin typeface="Arial"/>
                <a:cs typeface="Arial"/>
              </a:rPr>
              <a:t>*:</a:t>
            </a:r>
            <a:endParaRPr sz="700">
              <a:latin typeface="Arial"/>
              <a:cs typeface="Arial"/>
            </a:endParaRPr>
          </a:p>
        </p:txBody>
      </p:sp>
      <p:sp>
        <p:nvSpPr>
          <p:cNvPr id="295" name="object 29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50"/>
              </a:spcBef>
            </a:pPr>
            <a:r>
              <a:rPr dirty="0"/>
              <a:t>Elektronický</a:t>
            </a:r>
            <a:r>
              <a:rPr dirty="0" spc="-10"/>
              <a:t> </a:t>
            </a:r>
            <a:r>
              <a:rPr dirty="0"/>
              <a:t>formulář</a:t>
            </a:r>
            <a:r>
              <a:rPr dirty="0" spc="-10"/>
              <a:t> </a:t>
            </a:r>
            <a:r>
              <a:rPr dirty="0"/>
              <a:t>dotazníku</a:t>
            </a:r>
            <a:r>
              <a:rPr dirty="0" spc="-10"/>
              <a:t> </a:t>
            </a:r>
            <a:r>
              <a:rPr dirty="0"/>
              <a:t>včetně</a:t>
            </a:r>
            <a:r>
              <a:rPr dirty="0" spc="-10"/>
              <a:t> </a:t>
            </a:r>
            <a:r>
              <a:rPr dirty="0"/>
              <a:t>podrobného</a:t>
            </a:r>
            <a:r>
              <a:rPr dirty="0" spc="-10"/>
              <a:t> </a:t>
            </a:r>
            <a:r>
              <a:rPr dirty="0"/>
              <a:t>návodu</a:t>
            </a:r>
            <a:r>
              <a:rPr dirty="0" spc="-10"/>
              <a:t> </a:t>
            </a:r>
            <a:r>
              <a:rPr dirty="0"/>
              <a:t>k</a:t>
            </a:r>
            <a:r>
              <a:rPr dirty="0" spc="-10"/>
              <a:t> </a:t>
            </a:r>
            <a:r>
              <a:rPr dirty="0"/>
              <a:t>jeho</a:t>
            </a:r>
            <a:r>
              <a:rPr dirty="0" spc="-10"/>
              <a:t> </a:t>
            </a:r>
            <a:r>
              <a:rPr dirty="0"/>
              <a:t>vyplnění</a:t>
            </a:r>
            <a:r>
              <a:rPr dirty="0" spc="-10"/>
              <a:t> </a:t>
            </a:r>
            <a:r>
              <a:rPr dirty="0"/>
              <a:t>naleznete</a:t>
            </a:r>
            <a:r>
              <a:rPr dirty="0" spc="-10"/>
              <a:t> </a:t>
            </a:r>
            <a:r>
              <a:rPr dirty="0"/>
              <a:t>na</a:t>
            </a:r>
            <a:r>
              <a:rPr dirty="0" spc="-10"/>
              <a:t> </a:t>
            </a:r>
            <a:r>
              <a:rPr dirty="0"/>
              <a:t>internetových</a:t>
            </a:r>
            <a:r>
              <a:rPr dirty="0" spc="-10"/>
              <a:t> </a:t>
            </a:r>
            <a:r>
              <a:rPr dirty="0"/>
              <a:t>stránkách</a:t>
            </a:r>
            <a:r>
              <a:rPr dirty="0" spc="-10"/>
              <a:t> </a:t>
            </a:r>
            <a:r>
              <a:rPr dirty="0">
                <a:hlinkClick r:id="rId8"/>
              </a:rPr>
              <a:t>www.ekokom.cz. </a:t>
            </a:r>
            <a:r>
              <a:rPr dirty="0"/>
              <a:t> V</a:t>
            </a:r>
            <a:r>
              <a:rPr dirty="0" spc="-15"/>
              <a:t> </a:t>
            </a:r>
            <a:r>
              <a:rPr dirty="0"/>
              <a:t>případě</a:t>
            </a:r>
            <a:r>
              <a:rPr dirty="0" spc="-15"/>
              <a:t> </a:t>
            </a:r>
            <a:r>
              <a:rPr dirty="0"/>
              <a:t>jakýchkoliv</a:t>
            </a:r>
            <a:r>
              <a:rPr dirty="0" spc="-15"/>
              <a:t> </a:t>
            </a:r>
            <a:r>
              <a:rPr dirty="0"/>
              <a:t>potíží</a:t>
            </a:r>
            <a:r>
              <a:rPr dirty="0" spc="-15"/>
              <a:t> </a:t>
            </a:r>
            <a:r>
              <a:rPr dirty="0"/>
              <a:t>s</a:t>
            </a:r>
            <a:r>
              <a:rPr dirty="0" spc="-15"/>
              <a:t> </a:t>
            </a:r>
            <a:r>
              <a:rPr dirty="0"/>
              <a:t>vyplněním</a:t>
            </a:r>
            <a:r>
              <a:rPr dirty="0" spc="-15"/>
              <a:t> </a:t>
            </a:r>
            <a:r>
              <a:rPr dirty="0"/>
              <a:t>dotazníku</a:t>
            </a:r>
            <a:r>
              <a:rPr dirty="0" spc="-15"/>
              <a:t> </a:t>
            </a:r>
            <a:r>
              <a:rPr dirty="0"/>
              <a:t>kontaktujte</a:t>
            </a:r>
            <a:r>
              <a:rPr dirty="0" spc="-15"/>
              <a:t> </a:t>
            </a:r>
            <a:r>
              <a:rPr dirty="0"/>
              <a:t>příslušného</a:t>
            </a:r>
            <a:r>
              <a:rPr dirty="0" spc="-15"/>
              <a:t> </a:t>
            </a:r>
            <a:r>
              <a:rPr dirty="0"/>
              <a:t>regionálního</a:t>
            </a:r>
            <a:r>
              <a:rPr dirty="0" spc="-15"/>
              <a:t> </a:t>
            </a:r>
            <a:r>
              <a:rPr dirty="0"/>
              <a:t>manažera.</a:t>
            </a:r>
          </a:p>
        </p:txBody>
      </p:sp>
      <p:sp>
        <p:nvSpPr>
          <p:cNvPr id="296" name="object 296"/>
          <p:cNvSpPr txBox="1"/>
          <p:nvPr/>
        </p:nvSpPr>
        <p:spPr>
          <a:xfrm>
            <a:off x="4100855" y="10425704"/>
            <a:ext cx="2637790" cy="17272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500">
                <a:latin typeface="Arial"/>
                <a:cs typeface="Arial"/>
              </a:rPr>
              <a:t>*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V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případě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statutárních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měst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je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termín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odevzdání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Smlouvou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prodloužen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do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31.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března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2024.</a:t>
            </a:r>
            <a:endParaRPr sz="500">
              <a:latin typeface="Arial"/>
              <a:cs typeface="Arial"/>
            </a:endParaRPr>
          </a:p>
          <a:p>
            <a:pPr marL="502920">
              <a:lnSpc>
                <a:spcPct val="100000"/>
              </a:lnSpc>
            </a:pPr>
            <a:r>
              <a:rPr dirty="0" sz="500">
                <a:latin typeface="Arial"/>
                <a:cs typeface="Arial"/>
              </a:rPr>
              <a:t>**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V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případě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Smlouvy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obcemi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platné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od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roku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2014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se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jedná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o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Přílohu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č.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2.</a:t>
            </a:r>
            <a:endParaRPr sz="500">
              <a:latin typeface="Arial"/>
              <a:cs typeface="Arial"/>
            </a:endParaRPr>
          </a:p>
        </p:txBody>
      </p:sp>
      <p:sp>
        <p:nvSpPr>
          <p:cNvPr id="297" name="object 29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0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/>
              <a:t>Verze</a:t>
            </a:r>
            <a:r>
              <a:rPr dirty="0" spc="-105"/>
              <a:t> </a:t>
            </a:r>
            <a:r>
              <a:rPr dirty="0"/>
              <a:t>11.00</a:t>
            </a:r>
          </a:p>
        </p:txBody>
      </p:sp>
      <p:sp>
        <p:nvSpPr>
          <p:cNvPr id="293" name="object 293"/>
          <p:cNvSpPr txBox="1"/>
          <p:nvPr/>
        </p:nvSpPr>
        <p:spPr>
          <a:xfrm>
            <a:off x="4422140" y="9340024"/>
            <a:ext cx="2787015" cy="105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i="1">
                <a:latin typeface="Arial"/>
                <a:cs typeface="Arial"/>
              </a:rPr>
              <a:t>* pokud nemáte přesné údaje o počtech obyvatel, určete kvalifikovaným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odhadem</a:t>
            </a:r>
            <a:endParaRPr sz="600">
              <a:latin typeface="Arial"/>
              <a:cs typeface="Arial"/>
            </a:endParaRPr>
          </a:p>
        </p:txBody>
      </p:sp>
      <p:sp>
        <p:nvSpPr>
          <p:cNvPr id="294" name="object 294"/>
          <p:cNvSpPr txBox="1"/>
          <p:nvPr/>
        </p:nvSpPr>
        <p:spPr>
          <a:xfrm>
            <a:off x="5454802" y="6737093"/>
            <a:ext cx="1753235" cy="2171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325120">
              <a:lnSpc>
                <a:spcPct val="111100"/>
              </a:lnSpc>
            </a:pPr>
            <a:r>
              <a:rPr dirty="0" sz="600" i="1">
                <a:latin typeface="Arial"/>
                <a:cs typeface="Arial"/>
              </a:rPr>
              <a:t>(do tabulky vyplňte ČÍSLEM počet</a:t>
            </a:r>
            <a:r>
              <a:rPr dirty="0" sz="600" spc="-100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nádob;  </a:t>
            </a:r>
            <a:r>
              <a:rPr dirty="0" sz="600" i="1">
                <a:latin typeface="Arial"/>
                <a:cs typeface="Arial"/>
              </a:rPr>
              <a:t>ZAŠKRTNĚTE komodity sbírané pytlovým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sběrem)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25425" y="111125"/>
          <a:ext cx="7096125" cy="463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0200"/>
                <a:gridCol w="3429000"/>
                <a:gridCol w="1028700"/>
                <a:gridCol w="1028700"/>
              </a:tblGrid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90805">
                        <a:lnSpc>
                          <a:spcPts val="1505"/>
                        </a:lnSpc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DOTAZNÍK ZA ROK</a:t>
                      </a:r>
                      <a:r>
                        <a:rPr dirty="0" sz="1400" spc="-8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latin typeface="Arial"/>
                          <a:cs typeface="Arial"/>
                        </a:rPr>
                        <a:t>2023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504825">
                        <a:lnSpc>
                          <a:spcPts val="665"/>
                        </a:lnSpc>
                      </a:pPr>
                      <a:r>
                        <a:rPr dirty="0" sz="600">
                          <a:latin typeface="Arial"/>
                          <a:cs typeface="Arial"/>
                        </a:rPr>
                        <a:t>o nakládání s komunálním odpadem v obci, se zaměřením na tříděný</a:t>
                      </a:r>
                      <a:r>
                        <a:rPr dirty="0" sz="6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>
                          <a:latin typeface="Arial"/>
                          <a:cs typeface="Arial"/>
                        </a:rPr>
                        <a:t>sběr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algn="ctr" marL="9080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DOTAZNÍK JE NEZBYTNÉ VYPLNIT </a:t>
                      </a:r>
                      <a:r>
                        <a:rPr dirty="0" sz="600" spc="-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ODESLAT NEJPOZDĚJI DO 28. ÚNORA</a:t>
                      </a:r>
                      <a:r>
                        <a:rPr dirty="0" sz="600" spc="-9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2024*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600" b="1">
                          <a:latin typeface="Arial"/>
                          <a:cs typeface="Arial"/>
                        </a:rPr>
                        <a:t>Tento dotazník</a:t>
                      </a:r>
                      <a:r>
                        <a:rPr dirty="0" sz="6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je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algn="ctr" marL="26034" marR="18415">
                        <a:lnSpc>
                          <a:spcPct val="156200"/>
                        </a:lnSpc>
                      </a:pPr>
                      <a:r>
                        <a:rPr dirty="0" sz="600" b="1">
                          <a:latin typeface="Arial"/>
                          <a:cs typeface="Arial"/>
                        </a:rPr>
                        <a:t>přílohou č. 3 Smlouvy**  mezi obcí a EKO-KOM,</a:t>
                      </a:r>
                      <a:r>
                        <a:rPr dirty="0" sz="6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a.s.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234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3685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800">
                          <a:latin typeface="Arial"/>
                          <a:cs typeface="Arial"/>
                        </a:rPr>
                        <a:t>Strana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2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z</a:t>
                      </a:r>
                      <a:r>
                        <a:rPr dirty="0" sz="8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342900" y="189688"/>
            <a:ext cx="1347046" cy="3064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400800" y="228600"/>
            <a:ext cx="800100" cy="228600"/>
          </a:xfrm>
          <a:custGeom>
            <a:avLst/>
            <a:gdLst/>
            <a:ahLst/>
            <a:cxnLst/>
            <a:rect l="l" t="t" r="r" b="b"/>
            <a:pathLst>
              <a:path w="800100" h="228600">
                <a:moveTo>
                  <a:pt x="7543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82880"/>
                </a:lnTo>
                <a:lnTo>
                  <a:pt x="3593" y="200675"/>
                </a:lnTo>
                <a:lnTo>
                  <a:pt x="13392" y="215207"/>
                </a:lnTo>
                <a:lnTo>
                  <a:pt x="27924" y="225006"/>
                </a:lnTo>
                <a:lnTo>
                  <a:pt x="45720" y="228600"/>
                </a:lnTo>
                <a:lnTo>
                  <a:pt x="754380" y="228600"/>
                </a:lnTo>
                <a:lnTo>
                  <a:pt x="772175" y="225006"/>
                </a:lnTo>
                <a:lnTo>
                  <a:pt x="786707" y="215207"/>
                </a:lnTo>
                <a:lnTo>
                  <a:pt x="796506" y="200675"/>
                </a:lnTo>
                <a:lnTo>
                  <a:pt x="800100" y="182880"/>
                </a:lnTo>
                <a:lnTo>
                  <a:pt x="800100" y="45720"/>
                </a:lnTo>
                <a:lnTo>
                  <a:pt x="796506" y="27924"/>
                </a:lnTo>
                <a:lnTo>
                  <a:pt x="786707" y="13392"/>
                </a:lnTo>
                <a:lnTo>
                  <a:pt x="772175" y="3593"/>
                </a:lnTo>
                <a:lnTo>
                  <a:pt x="754380" y="0"/>
                </a:lnTo>
                <a:close/>
              </a:path>
            </a:pathLst>
          </a:custGeom>
          <a:solidFill>
            <a:srgbClr val="E9E9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5425" y="10401300"/>
            <a:ext cx="7092950" cy="0"/>
          </a:xfrm>
          <a:custGeom>
            <a:avLst/>
            <a:gdLst/>
            <a:ahLst/>
            <a:cxnLst/>
            <a:rect l="l" t="t" r="r" b="b"/>
            <a:pathLst>
              <a:path w="7092950" h="0">
                <a:moveTo>
                  <a:pt x="0" y="0"/>
                </a:moveTo>
                <a:lnTo>
                  <a:pt x="709295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38823" y="688098"/>
            <a:ext cx="7076440" cy="4912995"/>
          </a:xfrm>
          <a:custGeom>
            <a:avLst/>
            <a:gdLst/>
            <a:ahLst/>
            <a:cxnLst/>
            <a:rect l="l" t="t" r="r" b="b"/>
            <a:pathLst>
              <a:path w="7076440" h="4912995">
                <a:moveTo>
                  <a:pt x="7030656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4866881"/>
                </a:lnTo>
                <a:lnTo>
                  <a:pt x="3593" y="4884676"/>
                </a:lnTo>
                <a:lnTo>
                  <a:pt x="13392" y="4899209"/>
                </a:lnTo>
                <a:lnTo>
                  <a:pt x="27924" y="4909007"/>
                </a:lnTo>
                <a:lnTo>
                  <a:pt x="45720" y="4912601"/>
                </a:lnTo>
                <a:lnTo>
                  <a:pt x="7030656" y="4912601"/>
                </a:lnTo>
                <a:lnTo>
                  <a:pt x="7048451" y="4909007"/>
                </a:lnTo>
                <a:lnTo>
                  <a:pt x="7062984" y="4899209"/>
                </a:lnTo>
                <a:lnTo>
                  <a:pt x="7072783" y="4884676"/>
                </a:lnTo>
                <a:lnTo>
                  <a:pt x="7076376" y="4866881"/>
                </a:lnTo>
                <a:lnTo>
                  <a:pt x="7076376" y="45720"/>
                </a:lnTo>
                <a:lnTo>
                  <a:pt x="7072783" y="27924"/>
                </a:lnTo>
                <a:lnTo>
                  <a:pt x="7062984" y="13392"/>
                </a:lnTo>
                <a:lnTo>
                  <a:pt x="7048451" y="3593"/>
                </a:lnTo>
                <a:lnTo>
                  <a:pt x="7030656" y="0"/>
                </a:lnTo>
                <a:close/>
              </a:path>
            </a:pathLst>
          </a:custGeom>
          <a:solidFill>
            <a:srgbClr val="E9E9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8823" y="688098"/>
            <a:ext cx="7076440" cy="4912995"/>
          </a:xfrm>
          <a:custGeom>
            <a:avLst/>
            <a:gdLst/>
            <a:ahLst/>
            <a:cxnLst/>
            <a:rect l="l" t="t" r="r" b="b"/>
            <a:pathLst>
              <a:path w="7076440" h="4912995">
                <a:moveTo>
                  <a:pt x="0" y="45720"/>
                </a:moveTo>
                <a:lnTo>
                  <a:pt x="0" y="4866881"/>
                </a:lnTo>
                <a:lnTo>
                  <a:pt x="3593" y="4884676"/>
                </a:lnTo>
                <a:lnTo>
                  <a:pt x="13392" y="4899209"/>
                </a:lnTo>
                <a:lnTo>
                  <a:pt x="27924" y="4909007"/>
                </a:lnTo>
                <a:lnTo>
                  <a:pt x="45720" y="4912601"/>
                </a:lnTo>
                <a:lnTo>
                  <a:pt x="7030656" y="4912601"/>
                </a:lnTo>
                <a:lnTo>
                  <a:pt x="7048451" y="4909007"/>
                </a:lnTo>
                <a:lnTo>
                  <a:pt x="7062984" y="4899209"/>
                </a:lnTo>
                <a:lnTo>
                  <a:pt x="7072783" y="4884676"/>
                </a:lnTo>
                <a:lnTo>
                  <a:pt x="7076376" y="4866881"/>
                </a:lnTo>
                <a:lnTo>
                  <a:pt x="7076376" y="45720"/>
                </a:lnTo>
                <a:lnTo>
                  <a:pt x="7072783" y="27924"/>
                </a:lnTo>
                <a:lnTo>
                  <a:pt x="7062984" y="13392"/>
                </a:lnTo>
                <a:lnTo>
                  <a:pt x="7048451" y="3593"/>
                </a:lnTo>
                <a:lnTo>
                  <a:pt x="7030656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457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60870" y="750265"/>
            <a:ext cx="3576320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b="1">
                <a:latin typeface="Arial"/>
                <a:cs typeface="Arial"/>
              </a:rPr>
              <a:t>3) SBĚRNÉ DVORY </a:t>
            </a:r>
            <a:r>
              <a:rPr dirty="0" sz="800" spc="-5" b="1">
                <a:latin typeface="Arial"/>
                <a:cs typeface="Arial"/>
              </a:rPr>
              <a:t>A </a:t>
            </a:r>
            <a:r>
              <a:rPr dirty="0" sz="800" b="1">
                <a:latin typeface="Arial"/>
                <a:cs typeface="Arial"/>
              </a:rPr>
              <a:t>OSTATNÍ ZPŮSOBY SBĚRU VYBRANÝCH</a:t>
            </a:r>
            <a:r>
              <a:rPr dirty="0" sz="800" spc="-95" b="1">
                <a:latin typeface="Arial"/>
                <a:cs typeface="Arial"/>
              </a:rPr>
              <a:t> </a:t>
            </a:r>
            <a:r>
              <a:rPr dirty="0" sz="800" b="1">
                <a:latin typeface="Arial"/>
                <a:cs typeface="Arial"/>
              </a:rPr>
              <a:t>ODPADŮ</a:t>
            </a:r>
            <a:endParaRPr sz="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96842" y="846061"/>
            <a:ext cx="3256915" cy="105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i="1">
                <a:latin typeface="Arial"/>
                <a:cs typeface="Arial"/>
              </a:rPr>
              <a:t>(do tabulky vyplňte ČÍSLEM počet sběrných dvorů a výkupen; ZAŠKRTNĚTE sbírané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komodity)</a:t>
            </a:r>
            <a:endParaRPr sz="6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762451" y="20801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762451" y="20801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382998" y="20801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382998" y="20801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003546" y="20801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003546" y="20801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009896" y="2086470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009896" y="2086470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624093" y="20801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624093" y="20801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244640" y="20801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244640" y="20801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865187" y="20801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865187" y="20801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762451" y="226300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762451" y="226300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382998" y="226300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382998" y="226300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003546" y="226300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003546" y="226300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624093" y="226300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624093" y="226300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6244640" y="226300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6244640" y="226300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6865187" y="226300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6865187" y="226300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762451" y="24458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762451" y="24458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382998" y="24458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382998" y="24458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5003546" y="24458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5003546" y="24458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5624093" y="24458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5624093" y="24458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6244640" y="24458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6244640" y="24458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6865187" y="24458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6865187" y="24458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762451" y="262876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762451" y="262876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4382998" y="262876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382998" y="262876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4389348" y="2635110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4389348" y="2635110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5003546" y="262876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5003546" y="262876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5624093" y="262876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5624093" y="262876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6244640" y="262876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6244640" y="262876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6865187" y="262876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6865187" y="262876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3762451" y="281164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3762451" y="281164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4382998" y="281164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4382998" y="281164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5003546" y="281164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5003546" y="281164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5009896" y="2817990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5009896" y="2817990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5624093" y="281164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5624093" y="281164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6244640" y="281164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6244640" y="281164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6865187" y="281164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6865187" y="281164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3762451" y="29879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3762451" y="29879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4382998" y="29879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4382998" y="29879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5003546" y="29879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5003546" y="29879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5009896" y="2994266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5009896" y="2994266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5624093" y="29879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5624093" y="29879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6244640" y="29879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6244640" y="29879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6865187" y="29879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6865187" y="29879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3762451" y="31641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3762451" y="31641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4382998" y="31641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4382998" y="31641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5003546" y="31641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5003546" y="31641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5624093" y="31641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5624093" y="31641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6244640" y="31641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6244640" y="31641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6865187" y="31641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6865187" y="31641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3762451" y="334707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3762451" y="334707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4382998" y="334707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4382998" y="334707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5003546" y="334707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5003546" y="334707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5624093" y="334707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5624093" y="334707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6244640" y="334707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6244640" y="334707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6865187" y="334707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6865187" y="334707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3762451" y="352995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3762451" y="352995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4382998" y="352995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4382998" y="352995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5003546" y="352995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5003546" y="352995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5009896" y="3536302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5009896" y="3536302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5624093" y="352995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5624093" y="352995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6244640" y="352995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6244640" y="352995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6865187" y="352995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6865187" y="352995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3762451" y="371283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3762451" y="371283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4382998" y="371283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4382998" y="371283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4389348" y="3719182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4389348" y="3719182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5003546" y="371283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5003546" y="371283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5624093" y="371283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5624093" y="371283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6244640" y="371283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6244640" y="371283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6865187" y="371283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6865187" y="371283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3762451" y="389571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3762451" y="389571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4382998" y="389571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4382998" y="389571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4389348" y="3902062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4389348" y="3902062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5003546" y="389571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5003546" y="389571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5624093" y="389571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5624093" y="389571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6244640" y="389571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6244640" y="389571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6865187" y="389571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6865187" y="389571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3762451" y="40785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3762451" y="40785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4382998" y="40785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4382998" y="40785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4389348" y="4084942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/>
          <p:nvPr/>
        </p:nvSpPr>
        <p:spPr>
          <a:xfrm>
            <a:off x="4389348" y="4084942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/>
          <p:nvPr/>
        </p:nvSpPr>
        <p:spPr>
          <a:xfrm>
            <a:off x="5003546" y="40785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/>
          <p:nvPr/>
        </p:nvSpPr>
        <p:spPr>
          <a:xfrm>
            <a:off x="5003546" y="40785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4" name="object 164"/>
          <p:cNvSpPr/>
          <p:nvPr/>
        </p:nvSpPr>
        <p:spPr>
          <a:xfrm>
            <a:off x="5624093" y="40785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5" name="object 165"/>
          <p:cNvSpPr/>
          <p:nvPr/>
        </p:nvSpPr>
        <p:spPr>
          <a:xfrm>
            <a:off x="5624093" y="40785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/>
          <p:nvPr/>
        </p:nvSpPr>
        <p:spPr>
          <a:xfrm>
            <a:off x="6244640" y="40785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/>
          <p:nvPr/>
        </p:nvSpPr>
        <p:spPr>
          <a:xfrm>
            <a:off x="6244640" y="40785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8" name="object 168"/>
          <p:cNvSpPr/>
          <p:nvPr/>
        </p:nvSpPr>
        <p:spPr>
          <a:xfrm>
            <a:off x="6865187" y="40785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/>
          <p:nvPr/>
        </p:nvSpPr>
        <p:spPr>
          <a:xfrm>
            <a:off x="6865187" y="40785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170" name="object 170"/>
          <p:cNvGraphicFramePr>
            <a:graphicFrameLocks noGrp="1"/>
          </p:cNvGraphicFramePr>
          <p:nvPr/>
        </p:nvGraphicFramePr>
        <p:xfrm>
          <a:off x="349967" y="956964"/>
          <a:ext cx="6886575" cy="34626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53524"/>
                <a:gridCol w="620547"/>
                <a:gridCol w="620547"/>
                <a:gridCol w="620547"/>
                <a:gridCol w="620547"/>
                <a:gridCol w="620547"/>
                <a:gridCol w="620547"/>
              </a:tblGrid>
              <a:tr h="192023">
                <a:tc>
                  <a:txBody>
                    <a:bodyPr/>
                    <a:lstStyle/>
                    <a:p>
                      <a:pPr/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sběrné</a:t>
                      </a:r>
                      <a:r>
                        <a:rPr dirty="0" sz="700" spc="-10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dvory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9209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50482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ostatní způsoby</a:t>
                      </a:r>
                      <a:r>
                        <a:rPr dirty="0" sz="7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sběru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9209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251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počet míst pro</a:t>
                      </a:r>
                      <a:r>
                        <a:rPr dirty="0" sz="700" spc="-10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sběr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74295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sběrný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dvůr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09220" marR="67310" indent="-34925">
                        <a:lnSpc>
                          <a:spcPct val="10000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sběrný</a:t>
                      </a:r>
                      <a:r>
                        <a:rPr dirty="0" sz="70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dvůr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v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jiné</a:t>
                      </a:r>
                      <a:r>
                        <a:rPr dirty="0" sz="700" spc="-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obci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0165" marR="4254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sběrné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místo  (obdoba  sběrného  dvora)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619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64769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mobilní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sběr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40970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výkupna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jiný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*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počet míst pro sběr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odpadů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600" i="1">
                          <a:latin typeface="Arial"/>
                          <a:cs typeface="Arial"/>
                        </a:rPr>
                        <a:t>vyplňte</a:t>
                      </a:r>
                      <a:r>
                        <a:rPr dirty="0" sz="600" spc="-7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i="1">
                          <a:latin typeface="Arial"/>
                          <a:cs typeface="Arial"/>
                        </a:rPr>
                        <a:t>ČÍSLEM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920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sbíraná</a:t>
                      </a:r>
                      <a:r>
                        <a:rPr dirty="0" sz="700" spc="-10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komodita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9209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tříděný sběr (papír, plast, sklo, nápojový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karton)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EPS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–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expandovaný polystyren (pokud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jej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sbíráte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odděleně od</a:t>
                      </a:r>
                      <a:r>
                        <a:rPr dirty="0" sz="7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plastů)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kovy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dřevo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jedlé oleje a</a:t>
                      </a:r>
                      <a:r>
                        <a:rPr dirty="0" sz="7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tuky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9672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bioodpady (všechny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typy)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841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textil (v režimu zákona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odpadech)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textil (v režimu prevence,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charita)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směsný komunální</a:t>
                      </a:r>
                      <a:r>
                        <a:rPr dirty="0" sz="7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odpad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objemný</a:t>
                      </a:r>
                      <a:r>
                        <a:rPr dirty="0" sz="7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odpad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nebezpečný</a:t>
                      </a:r>
                      <a:r>
                        <a:rPr dirty="0" sz="7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odpad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stavební</a:t>
                      </a:r>
                      <a:r>
                        <a:rPr dirty="0" sz="7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odpad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11372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600" i="1">
                          <a:latin typeface="Arial"/>
                          <a:cs typeface="Arial"/>
                        </a:rPr>
                        <a:t>* pokud uvádíte jiný způsob sběru, vypište, o jaký se</a:t>
                      </a:r>
                      <a:r>
                        <a:rPr dirty="0" sz="600" spc="-10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i="1">
                          <a:latin typeface="Arial"/>
                          <a:cs typeface="Arial"/>
                        </a:rPr>
                        <a:t>jedná: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429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 gridSpan="6">
                  <a:txBody>
                    <a:bodyPr/>
                    <a:lstStyle/>
                    <a:p>
                      <a:pPr/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171" name="object 171"/>
          <p:cNvSpPr/>
          <p:nvPr/>
        </p:nvSpPr>
        <p:spPr>
          <a:xfrm>
            <a:off x="342900" y="4622292"/>
            <a:ext cx="2743200" cy="274320"/>
          </a:xfrm>
          <a:custGeom>
            <a:avLst/>
            <a:gdLst/>
            <a:ahLst/>
            <a:cxnLst/>
            <a:rect l="l" t="t" r="r" b="b"/>
            <a:pathLst>
              <a:path w="2743200" h="274320">
                <a:moveTo>
                  <a:pt x="26974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228600"/>
                </a:lnTo>
                <a:lnTo>
                  <a:pt x="3593" y="246395"/>
                </a:lnTo>
                <a:lnTo>
                  <a:pt x="13392" y="260927"/>
                </a:lnTo>
                <a:lnTo>
                  <a:pt x="27924" y="270726"/>
                </a:lnTo>
                <a:lnTo>
                  <a:pt x="45720" y="274320"/>
                </a:lnTo>
                <a:lnTo>
                  <a:pt x="2697480" y="274320"/>
                </a:lnTo>
                <a:lnTo>
                  <a:pt x="2715275" y="270726"/>
                </a:lnTo>
                <a:lnTo>
                  <a:pt x="2729807" y="260927"/>
                </a:lnTo>
                <a:lnTo>
                  <a:pt x="2739606" y="246395"/>
                </a:lnTo>
                <a:lnTo>
                  <a:pt x="2743200" y="228600"/>
                </a:lnTo>
                <a:lnTo>
                  <a:pt x="2743200" y="45720"/>
                </a:lnTo>
                <a:lnTo>
                  <a:pt x="2739606" y="27924"/>
                </a:lnTo>
                <a:lnTo>
                  <a:pt x="2729807" y="13392"/>
                </a:lnTo>
                <a:lnTo>
                  <a:pt x="2715275" y="3593"/>
                </a:lnTo>
                <a:lnTo>
                  <a:pt x="2697480" y="0"/>
                </a:lnTo>
                <a:close/>
              </a:path>
            </a:pathLst>
          </a:custGeom>
          <a:solidFill>
            <a:srgbClr val="FFD6D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2" name="object 172"/>
          <p:cNvSpPr/>
          <p:nvPr/>
        </p:nvSpPr>
        <p:spPr>
          <a:xfrm>
            <a:off x="2751632" y="4763135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3" name="object 173"/>
          <p:cNvSpPr/>
          <p:nvPr/>
        </p:nvSpPr>
        <p:spPr>
          <a:xfrm>
            <a:off x="2751627" y="4763134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5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4" name="object 174"/>
          <p:cNvSpPr/>
          <p:nvPr/>
        </p:nvSpPr>
        <p:spPr>
          <a:xfrm>
            <a:off x="2769301" y="4780798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5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5" name="object 175"/>
          <p:cNvSpPr/>
          <p:nvPr/>
        </p:nvSpPr>
        <p:spPr>
          <a:xfrm>
            <a:off x="2773791" y="4785299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10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6" name="object 176"/>
          <p:cNvSpPr/>
          <p:nvPr/>
        </p:nvSpPr>
        <p:spPr>
          <a:xfrm>
            <a:off x="2757985" y="4769482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10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7" name="object 177"/>
          <p:cNvSpPr txBox="1"/>
          <p:nvPr/>
        </p:nvSpPr>
        <p:spPr>
          <a:xfrm>
            <a:off x="342900" y="4622292"/>
            <a:ext cx="2743200" cy="27432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wrap="square" lIns="0" tIns="15875" rIns="0" bIns="0" rtlCol="0" vert="horz">
            <a:spAutoFit/>
          </a:bodyPr>
          <a:lstStyle/>
          <a:p>
            <a:pPr algn="r" marR="55880">
              <a:lnSpc>
                <a:spcPct val="100000"/>
              </a:lnSpc>
              <a:spcBef>
                <a:spcPts val="125"/>
              </a:spcBef>
            </a:pPr>
            <a:r>
              <a:rPr dirty="0" sz="600" spc="10">
                <a:latin typeface="Calibri"/>
                <a:cs typeface="Calibri"/>
              </a:rPr>
              <a:t>ANO </a:t>
            </a:r>
            <a:r>
              <a:rPr dirty="0" sz="600" spc="15">
                <a:latin typeface="Calibri"/>
                <a:cs typeface="Calibri"/>
              </a:rPr>
              <a:t> </a:t>
            </a:r>
            <a:r>
              <a:rPr dirty="0" sz="600">
                <a:latin typeface="Calibri"/>
                <a:cs typeface="Calibri"/>
              </a:rPr>
              <a:t>NE</a:t>
            </a:r>
            <a:endParaRPr sz="600">
              <a:latin typeface="Calibri"/>
              <a:cs typeface="Calibri"/>
            </a:endParaRPr>
          </a:p>
          <a:p>
            <a:pPr marL="32384">
              <a:lnSpc>
                <a:spcPct val="100000"/>
              </a:lnSpc>
              <a:spcBef>
                <a:spcPts val="215"/>
              </a:spcBef>
            </a:pPr>
            <a:r>
              <a:rPr dirty="0" sz="700" b="1">
                <a:latin typeface="Arial"/>
                <a:cs typeface="Arial"/>
              </a:rPr>
              <a:t>Využíváte sběrný dvůr </a:t>
            </a:r>
            <a:r>
              <a:rPr dirty="0" sz="700" spc="-5" b="1">
                <a:latin typeface="Arial"/>
                <a:cs typeface="Arial"/>
              </a:rPr>
              <a:t>v </a:t>
            </a:r>
            <a:r>
              <a:rPr dirty="0" sz="700" b="1">
                <a:latin typeface="Arial"/>
                <a:cs typeface="Arial"/>
              </a:rPr>
              <a:t>jiné</a:t>
            </a:r>
            <a:r>
              <a:rPr dirty="0" sz="700" spc="-90" b="1">
                <a:latin typeface="Arial"/>
                <a:cs typeface="Arial"/>
              </a:rPr>
              <a:t> </a:t>
            </a:r>
            <a:r>
              <a:rPr dirty="0" sz="700" b="1">
                <a:latin typeface="Arial"/>
                <a:cs typeface="Arial"/>
              </a:rPr>
              <a:t>obci?</a:t>
            </a:r>
            <a:endParaRPr sz="700">
              <a:latin typeface="Arial"/>
              <a:cs typeface="Arial"/>
            </a:endParaRPr>
          </a:p>
        </p:txBody>
      </p:sp>
      <p:sp>
        <p:nvSpPr>
          <p:cNvPr id="178" name="object 178"/>
          <p:cNvSpPr/>
          <p:nvPr/>
        </p:nvSpPr>
        <p:spPr>
          <a:xfrm>
            <a:off x="2788145" y="4799647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3812" y="0"/>
                </a:moveTo>
                <a:lnTo>
                  <a:pt x="14541" y="1870"/>
                </a:lnTo>
                <a:lnTo>
                  <a:pt x="6972" y="6972"/>
                </a:lnTo>
                <a:lnTo>
                  <a:pt x="1870" y="14541"/>
                </a:lnTo>
                <a:lnTo>
                  <a:pt x="0" y="23812"/>
                </a:lnTo>
                <a:lnTo>
                  <a:pt x="1870" y="33083"/>
                </a:lnTo>
                <a:lnTo>
                  <a:pt x="6972" y="40652"/>
                </a:lnTo>
                <a:lnTo>
                  <a:pt x="14541" y="45754"/>
                </a:lnTo>
                <a:lnTo>
                  <a:pt x="23812" y="47625"/>
                </a:lnTo>
                <a:lnTo>
                  <a:pt x="33083" y="45754"/>
                </a:lnTo>
                <a:lnTo>
                  <a:pt x="40652" y="40652"/>
                </a:lnTo>
                <a:lnTo>
                  <a:pt x="45754" y="33083"/>
                </a:lnTo>
                <a:lnTo>
                  <a:pt x="47625" y="23812"/>
                </a:lnTo>
                <a:lnTo>
                  <a:pt x="45754" y="14541"/>
                </a:lnTo>
                <a:lnTo>
                  <a:pt x="40652" y="6972"/>
                </a:lnTo>
                <a:lnTo>
                  <a:pt x="33083" y="1870"/>
                </a:lnTo>
                <a:lnTo>
                  <a:pt x="23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9" name="object 179"/>
          <p:cNvSpPr/>
          <p:nvPr/>
        </p:nvSpPr>
        <p:spPr>
          <a:xfrm>
            <a:off x="2913672" y="4763135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0" name="object 180"/>
          <p:cNvSpPr/>
          <p:nvPr/>
        </p:nvSpPr>
        <p:spPr>
          <a:xfrm>
            <a:off x="2913666" y="4763134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5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1" name="object 181"/>
          <p:cNvSpPr/>
          <p:nvPr/>
        </p:nvSpPr>
        <p:spPr>
          <a:xfrm>
            <a:off x="2931340" y="4780798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5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2" name="object 182"/>
          <p:cNvSpPr/>
          <p:nvPr/>
        </p:nvSpPr>
        <p:spPr>
          <a:xfrm>
            <a:off x="2935831" y="4785299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10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3" name="object 183"/>
          <p:cNvSpPr/>
          <p:nvPr/>
        </p:nvSpPr>
        <p:spPr>
          <a:xfrm>
            <a:off x="2920024" y="4769482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10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4" name="object 184"/>
          <p:cNvSpPr/>
          <p:nvPr/>
        </p:nvSpPr>
        <p:spPr>
          <a:xfrm>
            <a:off x="3200400" y="4688332"/>
            <a:ext cx="2171700" cy="213360"/>
          </a:xfrm>
          <a:custGeom>
            <a:avLst/>
            <a:gdLst/>
            <a:ahLst/>
            <a:cxnLst/>
            <a:rect l="l" t="t" r="r" b="b"/>
            <a:pathLst>
              <a:path w="2171700" h="213360">
                <a:moveTo>
                  <a:pt x="21259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67132"/>
                </a:lnTo>
                <a:lnTo>
                  <a:pt x="3593" y="184927"/>
                </a:lnTo>
                <a:lnTo>
                  <a:pt x="13392" y="199459"/>
                </a:lnTo>
                <a:lnTo>
                  <a:pt x="27924" y="209258"/>
                </a:lnTo>
                <a:lnTo>
                  <a:pt x="45720" y="212852"/>
                </a:lnTo>
                <a:lnTo>
                  <a:pt x="2125980" y="212852"/>
                </a:lnTo>
                <a:lnTo>
                  <a:pt x="2143775" y="209258"/>
                </a:lnTo>
                <a:lnTo>
                  <a:pt x="2158307" y="199459"/>
                </a:lnTo>
                <a:lnTo>
                  <a:pt x="2168106" y="184927"/>
                </a:lnTo>
                <a:lnTo>
                  <a:pt x="2171700" y="167132"/>
                </a:lnTo>
                <a:lnTo>
                  <a:pt x="2171700" y="45720"/>
                </a:lnTo>
                <a:lnTo>
                  <a:pt x="2168106" y="27924"/>
                </a:lnTo>
                <a:lnTo>
                  <a:pt x="2158307" y="13392"/>
                </a:lnTo>
                <a:lnTo>
                  <a:pt x="2143775" y="3593"/>
                </a:lnTo>
                <a:lnTo>
                  <a:pt x="2125980" y="0"/>
                </a:lnTo>
                <a:close/>
              </a:path>
            </a:pathLst>
          </a:custGeom>
          <a:solidFill>
            <a:srgbClr val="DC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5" name="object 185"/>
          <p:cNvSpPr/>
          <p:nvPr/>
        </p:nvSpPr>
        <p:spPr>
          <a:xfrm>
            <a:off x="3246120" y="4901184"/>
            <a:ext cx="2080260" cy="0"/>
          </a:xfrm>
          <a:custGeom>
            <a:avLst/>
            <a:gdLst/>
            <a:ahLst/>
            <a:cxnLst/>
            <a:rect l="l" t="t" r="r" b="b"/>
            <a:pathLst>
              <a:path w="2080260" h="0">
                <a:moveTo>
                  <a:pt x="0" y="0"/>
                </a:moveTo>
                <a:lnTo>
                  <a:pt x="208026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6" name="object 186"/>
          <p:cNvSpPr/>
          <p:nvPr/>
        </p:nvSpPr>
        <p:spPr>
          <a:xfrm>
            <a:off x="5372100" y="4734052"/>
            <a:ext cx="0" cy="121920"/>
          </a:xfrm>
          <a:custGeom>
            <a:avLst/>
            <a:gdLst/>
            <a:ahLst/>
            <a:cxnLst/>
            <a:rect l="l" t="t" r="r" b="b"/>
            <a:pathLst>
              <a:path w="0" h="121920">
                <a:moveTo>
                  <a:pt x="0" y="0"/>
                </a:moveTo>
                <a:lnTo>
                  <a:pt x="0" y="121412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7" name="object 187"/>
          <p:cNvSpPr/>
          <p:nvPr/>
        </p:nvSpPr>
        <p:spPr>
          <a:xfrm>
            <a:off x="3200400" y="4734052"/>
            <a:ext cx="0" cy="121920"/>
          </a:xfrm>
          <a:custGeom>
            <a:avLst/>
            <a:gdLst/>
            <a:ahLst/>
            <a:cxnLst/>
            <a:rect l="l" t="t" r="r" b="b"/>
            <a:pathLst>
              <a:path w="0" h="121920">
                <a:moveTo>
                  <a:pt x="0" y="0"/>
                </a:moveTo>
                <a:lnTo>
                  <a:pt x="0" y="121412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8" name="object 188"/>
          <p:cNvSpPr/>
          <p:nvPr/>
        </p:nvSpPr>
        <p:spPr>
          <a:xfrm>
            <a:off x="3200400" y="4855464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20">
                <a:moveTo>
                  <a:pt x="0" y="0"/>
                </a:moveTo>
                <a:lnTo>
                  <a:pt x="3593" y="17795"/>
                </a:lnTo>
                <a:lnTo>
                  <a:pt x="13392" y="32327"/>
                </a:lnTo>
                <a:lnTo>
                  <a:pt x="27924" y="42126"/>
                </a:lnTo>
                <a:lnTo>
                  <a:pt x="4572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9" name="object 189"/>
          <p:cNvSpPr/>
          <p:nvPr/>
        </p:nvSpPr>
        <p:spPr>
          <a:xfrm>
            <a:off x="5326379" y="4855464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0" y="45720"/>
                </a:moveTo>
                <a:lnTo>
                  <a:pt x="17795" y="42126"/>
                </a:lnTo>
                <a:lnTo>
                  <a:pt x="32327" y="32327"/>
                </a:lnTo>
                <a:lnTo>
                  <a:pt x="42126" y="17795"/>
                </a:lnTo>
                <a:lnTo>
                  <a:pt x="4572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0" name="object 190"/>
          <p:cNvSpPr/>
          <p:nvPr/>
        </p:nvSpPr>
        <p:spPr>
          <a:xfrm>
            <a:off x="5326379" y="46883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45720" y="45720"/>
                </a:moveTo>
                <a:lnTo>
                  <a:pt x="42126" y="27924"/>
                </a:lnTo>
                <a:lnTo>
                  <a:pt x="32327" y="13392"/>
                </a:lnTo>
                <a:lnTo>
                  <a:pt x="17795" y="3593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1" name="object 191"/>
          <p:cNvSpPr/>
          <p:nvPr/>
        </p:nvSpPr>
        <p:spPr>
          <a:xfrm>
            <a:off x="3200400" y="46883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20">
                <a:moveTo>
                  <a:pt x="45719" y="0"/>
                </a:move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2" name="object 192"/>
          <p:cNvSpPr txBox="1"/>
          <p:nvPr/>
        </p:nvSpPr>
        <p:spPr>
          <a:xfrm>
            <a:off x="3246120" y="4520664"/>
            <a:ext cx="2092960" cy="3473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56300"/>
              </a:lnSpc>
              <a:tabLst>
                <a:tab pos="2079625" algn="l"/>
              </a:tabLst>
            </a:pPr>
            <a:r>
              <a:rPr dirty="0" sz="700" u="sng">
                <a:latin typeface="Arial"/>
                <a:cs typeface="Arial"/>
              </a:rPr>
              <a:t>název</a:t>
            </a:r>
            <a:r>
              <a:rPr dirty="0" sz="700" spc="-105" u="sng">
                <a:latin typeface="Arial"/>
                <a:cs typeface="Arial"/>
              </a:rPr>
              <a:t> </a:t>
            </a:r>
            <a:r>
              <a:rPr dirty="0" sz="700" u="sng">
                <a:latin typeface="Arial"/>
                <a:cs typeface="Arial"/>
              </a:rPr>
              <a:t>obce 	</a:t>
            </a:r>
            <a:r>
              <a:rPr dirty="0" sz="700">
                <a:latin typeface="Arial"/>
                <a:cs typeface="Arial"/>
              </a:rPr>
              <a:t> Žďár </a:t>
            </a:r>
            <a:r>
              <a:rPr dirty="0" sz="700" spc="-5">
                <a:latin typeface="Arial"/>
                <a:cs typeface="Arial"/>
              </a:rPr>
              <a:t>nad</a:t>
            </a:r>
            <a:r>
              <a:rPr dirty="0" sz="700" spc="-90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Sázavou</a:t>
            </a:r>
            <a:endParaRPr sz="700">
              <a:latin typeface="Arial"/>
              <a:cs typeface="Arial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5480012" y="4590275"/>
            <a:ext cx="401320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>
                <a:latin typeface="Arial"/>
                <a:cs typeface="Arial"/>
              </a:rPr>
              <a:t>IČO</a:t>
            </a:r>
            <a:r>
              <a:rPr dirty="0" sz="700" spc="-105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obce</a:t>
            </a:r>
            <a:endParaRPr sz="700">
              <a:latin typeface="Arial"/>
              <a:cs typeface="Arial"/>
            </a:endParaRPr>
          </a:p>
        </p:txBody>
      </p:sp>
      <p:graphicFrame>
        <p:nvGraphicFramePr>
          <p:cNvPr id="194" name="object 194"/>
          <p:cNvGraphicFramePr>
            <a:graphicFrameLocks noGrp="1"/>
          </p:cNvGraphicFramePr>
          <p:nvPr/>
        </p:nvGraphicFramePr>
        <p:xfrm>
          <a:off x="5486393" y="4697876"/>
          <a:ext cx="1390015" cy="2038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4866"/>
                <a:gridCol w="171703"/>
                <a:gridCol w="171704"/>
                <a:gridCol w="171703"/>
                <a:gridCol w="171703"/>
                <a:gridCol w="171703"/>
                <a:gridCol w="171703"/>
                <a:gridCol w="174894"/>
              </a:tblGrid>
              <a:tr h="196992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CFFFF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CFFFF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CFFFF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9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CFFFF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5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CFFFF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CFFFF"/>
                    </a:solidFill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C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5" name="object 195"/>
          <p:cNvGraphicFramePr>
            <a:graphicFrameLocks noGrp="1"/>
          </p:cNvGraphicFramePr>
          <p:nvPr/>
        </p:nvGraphicFramePr>
        <p:xfrm>
          <a:off x="339744" y="5076336"/>
          <a:ext cx="6915784" cy="3721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73871"/>
                <a:gridCol w="1078992"/>
                <a:gridCol w="2373883"/>
                <a:gridCol w="1078992"/>
              </a:tblGrid>
              <a:tr h="182879">
                <a:tc gridSpan="4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Uveďte za rok </a:t>
                      </a:r>
                      <a:r>
                        <a:rPr dirty="0" sz="700" spc="-5" b="1">
                          <a:latin typeface="Arial"/>
                          <a:cs typeface="Arial"/>
                        </a:rPr>
                        <a:t>2023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množství odpadů </a:t>
                      </a:r>
                      <a:r>
                        <a:rPr dirty="0" sz="700" spc="-5" b="1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600" spc="-5" b="1" i="1">
                          <a:latin typeface="Arial"/>
                          <a:cs typeface="Arial"/>
                        </a:rPr>
                        <a:t>v </a:t>
                      </a:r>
                      <a:r>
                        <a:rPr dirty="0" sz="600" b="1" i="1">
                          <a:latin typeface="Arial"/>
                          <a:cs typeface="Arial"/>
                        </a:rPr>
                        <a:t>tunách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) oznámené obci na formuláři uvedeném </a:t>
                      </a:r>
                      <a:r>
                        <a:rPr dirty="0" sz="700" spc="-5" b="1">
                          <a:latin typeface="Arial"/>
                          <a:cs typeface="Arial"/>
                        </a:rPr>
                        <a:t>v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příloze č. </a:t>
                      </a:r>
                      <a:r>
                        <a:rPr dirty="0" sz="700" spc="-5" b="1">
                          <a:latin typeface="Arial"/>
                          <a:cs typeface="Arial"/>
                        </a:rPr>
                        <a:t>19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vyhlášky č. 273/2021 Sb.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(tzv. mimosystémové</a:t>
                      </a:r>
                      <a:r>
                        <a:rPr dirty="0" sz="7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odpady)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: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2879"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papír: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kovy: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14,570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t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96" name="object 196"/>
          <p:cNvSpPr/>
          <p:nvPr/>
        </p:nvSpPr>
        <p:spPr>
          <a:xfrm>
            <a:off x="238823" y="5715000"/>
            <a:ext cx="7086600" cy="2562860"/>
          </a:xfrm>
          <a:custGeom>
            <a:avLst/>
            <a:gdLst/>
            <a:ahLst/>
            <a:cxnLst/>
            <a:rect l="l" t="t" r="r" b="b"/>
            <a:pathLst>
              <a:path w="7086600" h="2562859">
                <a:moveTo>
                  <a:pt x="70408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2516873"/>
                </a:lnTo>
                <a:lnTo>
                  <a:pt x="3593" y="2534668"/>
                </a:lnTo>
                <a:lnTo>
                  <a:pt x="13392" y="2549201"/>
                </a:lnTo>
                <a:lnTo>
                  <a:pt x="27924" y="2558999"/>
                </a:lnTo>
                <a:lnTo>
                  <a:pt x="45720" y="2562593"/>
                </a:lnTo>
                <a:lnTo>
                  <a:pt x="7040880" y="2562593"/>
                </a:lnTo>
                <a:lnTo>
                  <a:pt x="7058675" y="2558999"/>
                </a:lnTo>
                <a:lnTo>
                  <a:pt x="7073207" y="2549201"/>
                </a:lnTo>
                <a:lnTo>
                  <a:pt x="7083006" y="2534668"/>
                </a:lnTo>
                <a:lnTo>
                  <a:pt x="7086600" y="2516873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close/>
              </a:path>
            </a:pathLst>
          </a:custGeom>
          <a:solidFill>
            <a:srgbClr val="E9E9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7" name="object 197"/>
          <p:cNvSpPr/>
          <p:nvPr/>
        </p:nvSpPr>
        <p:spPr>
          <a:xfrm>
            <a:off x="238823" y="5715000"/>
            <a:ext cx="7086600" cy="2562860"/>
          </a:xfrm>
          <a:custGeom>
            <a:avLst/>
            <a:gdLst/>
            <a:ahLst/>
            <a:cxnLst/>
            <a:rect l="l" t="t" r="r" b="b"/>
            <a:pathLst>
              <a:path w="7086600" h="2562859">
                <a:moveTo>
                  <a:pt x="0" y="45720"/>
                </a:moveTo>
                <a:lnTo>
                  <a:pt x="0" y="2516873"/>
                </a:lnTo>
                <a:lnTo>
                  <a:pt x="3593" y="2534668"/>
                </a:lnTo>
                <a:lnTo>
                  <a:pt x="13392" y="2549201"/>
                </a:lnTo>
                <a:lnTo>
                  <a:pt x="27924" y="2558999"/>
                </a:lnTo>
                <a:lnTo>
                  <a:pt x="45720" y="2562593"/>
                </a:lnTo>
                <a:lnTo>
                  <a:pt x="7040880" y="2562593"/>
                </a:lnTo>
                <a:lnTo>
                  <a:pt x="7058675" y="2558999"/>
                </a:lnTo>
                <a:lnTo>
                  <a:pt x="7073207" y="2549201"/>
                </a:lnTo>
                <a:lnTo>
                  <a:pt x="7083006" y="2534668"/>
                </a:lnTo>
                <a:lnTo>
                  <a:pt x="7086600" y="2516873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457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8" name="object 198"/>
          <p:cNvSpPr/>
          <p:nvPr/>
        </p:nvSpPr>
        <p:spPr>
          <a:xfrm>
            <a:off x="342900" y="5959437"/>
            <a:ext cx="2743200" cy="274320"/>
          </a:xfrm>
          <a:custGeom>
            <a:avLst/>
            <a:gdLst/>
            <a:ahLst/>
            <a:cxnLst/>
            <a:rect l="l" t="t" r="r" b="b"/>
            <a:pathLst>
              <a:path w="2743200" h="274320">
                <a:moveTo>
                  <a:pt x="26974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228600"/>
                </a:lnTo>
                <a:lnTo>
                  <a:pt x="3593" y="246395"/>
                </a:lnTo>
                <a:lnTo>
                  <a:pt x="13392" y="260927"/>
                </a:lnTo>
                <a:lnTo>
                  <a:pt x="27924" y="270726"/>
                </a:lnTo>
                <a:lnTo>
                  <a:pt x="45720" y="274320"/>
                </a:lnTo>
                <a:lnTo>
                  <a:pt x="2697480" y="274320"/>
                </a:lnTo>
                <a:lnTo>
                  <a:pt x="2715275" y="270726"/>
                </a:lnTo>
                <a:lnTo>
                  <a:pt x="2729807" y="260927"/>
                </a:lnTo>
                <a:lnTo>
                  <a:pt x="2739606" y="246395"/>
                </a:lnTo>
                <a:lnTo>
                  <a:pt x="2743200" y="228600"/>
                </a:lnTo>
                <a:lnTo>
                  <a:pt x="2743200" y="45720"/>
                </a:lnTo>
                <a:lnTo>
                  <a:pt x="2739606" y="27924"/>
                </a:lnTo>
                <a:lnTo>
                  <a:pt x="2729807" y="13392"/>
                </a:lnTo>
                <a:lnTo>
                  <a:pt x="2715275" y="3593"/>
                </a:lnTo>
                <a:lnTo>
                  <a:pt x="2697480" y="0"/>
                </a:lnTo>
                <a:close/>
              </a:path>
            </a:pathLst>
          </a:custGeom>
          <a:solidFill>
            <a:srgbClr val="FFD6D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9" name="object 199"/>
          <p:cNvSpPr txBox="1"/>
          <p:nvPr/>
        </p:nvSpPr>
        <p:spPr>
          <a:xfrm>
            <a:off x="340423" y="5770791"/>
            <a:ext cx="1724660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b="1">
                <a:latin typeface="Arial"/>
                <a:cs typeface="Arial"/>
              </a:rPr>
              <a:t>4) TŘÍDĚNÍ ODPADU </a:t>
            </a:r>
            <a:r>
              <a:rPr dirty="0" sz="800" spc="-5" b="1">
                <a:latin typeface="Arial"/>
                <a:cs typeface="Arial"/>
              </a:rPr>
              <a:t>NA</a:t>
            </a:r>
            <a:r>
              <a:rPr dirty="0" sz="800" spc="-95" b="1">
                <a:latin typeface="Arial"/>
                <a:cs typeface="Arial"/>
              </a:rPr>
              <a:t> </a:t>
            </a:r>
            <a:r>
              <a:rPr dirty="0" sz="800" b="1">
                <a:latin typeface="Arial"/>
                <a:cs typeface="Arial"/>
              </a:rPr>
              <a:t>ŠKOLÁCH</a:t>
            </a:r>
            <a:endParaRPr sz="800">
              <a:latin typeface="Arial"/>
              <a:cs typeface="Arial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3963657" y="6176911"/>
            <a:ext cx="3299460" cy="105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i="1">
                <a:latin typeface="Arial"/>
                <a:cs typeface="Arial"/>
              </a:rPr>
              <a:t>(do tabulky vyplňte ČÍSLEM počet škol v obci, vypište všechny školy, obecní, krajské </a:t>
            </a:r>
            <a:r>
              <a:rPr dirty="0" sz="600" spc="-5" i="1">
                <a:latin typeface="Arial"/>
                <a:cs typeface="Arial"/>
              </a:rPr>
              <a:t>i</a:t>
            </a:r>
            <a:r>
              <a:rPr dirty="0" sz="600" spc="-100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soukromé)</a:t>
            </a:r>
            <a:endParaRPr sz="600">
              <a:latin typeface="Arial"/>
              <a:cs typeface="Arial"/>
            </a:endParaRPr>
          </a:p>
        </p:txBody>
      </p:sp>
      <p:sp>
        <p:nvSpPr>
          <p:cNvPr id="201" name="object 201"/>
          <p:cNvSpPr/>
          <p:nvPr/>
        </p:nvSpPr>
        <p:spPr>
          <a:xfrm>
            <a:off x="2745117" y="6086564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2" name="object 202"/>
          <p:cNvSpPr/>
          <p:nvPr/>
        </p:nvSpPr>
        <p:spPr>
          <a:xfrm>
            <a:off x="2745112" y="6086563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5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3" name="object 203"/>
          <p:cNvSpPr/>
          <p:nvPr/>
        </p:nvSpPr>
        <p:spPr>
          <a:xfrm>
            <a:off x="2762786" y="6104227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5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4" name="object 204"/>
          <p:cNvSpPr/>
          <p:nvPr/>
        </p:nvSpPr>
        <p:spPr>
          <a:xfrm>
            <a:off x="2767276" y="6108728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10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5" name="object 205"/>
          <p:cNvSpPr/>
          <p:nvPr/>
        </p:nvSpPr>
        <p:spPr>
          <a:xfrm>
            <a:off x="2751470" y="6092911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10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6" name="object 206"/>
          <p:cNvSpPr txBox="1"/>
          <p:nvPr/>
        </p:nvSpPr>
        <p:spPr>
          <a:xfrm>
            <a:off x="342900" y="5959437"/>
            <a:ext cx="2743200" cy="27432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wrap="square" lIns="0" tIns="1905" rIns="0" bIns="0" rtlCol="0" vert="horz">
            <a:spAutoFit/>
          </a:bodyPr>
          <a:lstStyle/>
          <a:p>
            <a:pPr algn="r" marR="55880">
              <a:lnSpc>
                <a:spcPct val="100000"/>
              </a:lnSpc>
              <a:spcBef>
                <a:spcPts val="15"/>
              </a:spcBef>
            </a:pPr>
            <a:r>
              <a:rPr dirty="0" sz="600" spc="10">
                <a:latin typeface="Calibri"/>
                <a:cs typeface="Calibri"/>
              </a:rPr>
              <a:t>ANO </a:t>
            </a:r>
            <a:r>
              <a:rPr dirty="0" sz="600" spc="15">
                <a:latin typeface="Calibri"/>
                <a:cs typeface="Calibri"/>
              </a:rPr>
              <a:t> </a:t>
            </a:r>
            <a:r>
              <a:rPr dirty="0" sz="600">
                <a:latin typeface="Calibri"/>
                <a:cs typeface="Calibri"/>
              </a:rPr>
              <a:t>NE</a:t>
            </a:r>
            <a:endParaRPr sz="600">
              <a:latin typeface="Calibri"/>
              <a:cs typeface="Calibri"/>
            </a:endParaRPr>
          </a:p>
          <a:p>
            <a:pPr marL="32384">
              <a:lnSpc>
                <a:spcPct val="100000"/>
              </a:lnSpc>
              <a:spcBef>
                <a:spcPts val="215"/>
              </a:spcBef>
            </a:pPr>
            <a:r>
              <a:rPr dirty="0" sz="700" b="1">
                <a:latin typeface="Arial"/>
                <a:cs typeface="Arial"/>
              </a:rPr>
              <a:t>Nachází </a:t>
            </a:r>
            <a:r>
              <a:rPr dirty="0" sz="700" spc="-5" b="1">
                <a:latin typeface="Arial"/>
                <a:cs typeface="Arial"/>
              </a:rPr>
              <a:t>se v </a:t>
            </a:r>
            <a:r>
              <a:rPr dirty="0" sz="700" b="1">
                <a:latin typeface="Arial"/>
                <a:cs typeface="Arial"/>
              </a:rPr>
              <a:t>obci školské</a:t>
            </a:r>
            <a:r>
              <a:rPr dirty="0" sz="700" spc="-80" b="1">
                <a:latin typeface="Arial"/>
                <a:cs typeface="Arial"/>
              </a:rPr>
              <a:t> </a:t>
            </a:r>
            <a:r>
              <a:rPr dirty="0" sz="700" b="1">
                <a:latin typeface="Arial"/>
                <a:cs typeface="Arial"/>
              </a:rPr>
              <a:t>zařízení?</a:t>
            </a:r>
            <a:endParaRPr sz="700">
              <a:latin typeface="Arial"/>
              <a:cs typeface="Arial"/>
            </a:endParaRPr>
          </a:p>
        </p:txBody>
      </p:sp>
      <p:sp>
        <p:nvSpPr>
          <p:cNvPr id="207" name="object 207"/>
          <p:cNvSpPr/>
          <p:nvPr/>
        </p:nvSpPr>
        <p:spPr>
          <a:xfrm>
            <a:off x="2913672" y="6086564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8" name="object 208"/>
          <p:cNvSpPr/>
          <p:nvPr/>
        </p:nvSpPr>
        <p:spPr>
          <a:xfrm>
            <a:off x="2913666" y="6086563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5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9" name="object 209"/>
          <p:cNvSpPr/>
          <p:nvPr/>
        </p:nvSpPr>
        <p:spPr>
          <a:xfrm>
            <a:off x="2931340" y="6104227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5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0" name="object 210"/>
          <p:cNvSpPr/>
          <p:nvPr/>
        </p:nvSpPr>
        <p:spPr>
          <a:xfrm>
            <a:off x="2935831" y="6108728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10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1" name="object 211"/>
          <p:cNvSpPr/>
          <p:nvPr/>
        </p:nvSpPr>
        <p:spPr>
          <a:xfrm>
            <a:off x="2920024" y="6092911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10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2" name="object 212"/>
          <p:cNvSpPr/>
          <p:nvPr/>
        </p:nvSpPr>
        <p:spPr>
          <a:xfrm>
            <a:off x="2950184" y="6123076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3812" y="0"/>
                </a:moveTo>
                <a:lnTo>
                  <a:pt x="14541" y="1870"/>
                </a:lnTo>
                <a:lnTo>
                  <a:pt x="6972" y="6972"/>
                </a:lnTo>
                <a:lnTo>
                  <a:pt x="1870" y="14541"/>
                </a:lnTo>
                <a:lnTo>
                  <a:pt x="0" y="23812"/>
                </a:lnTo>
                <a:lnTo>
                  <a:pt x="1870" y="33083"/>
                </a:lnTo>
                <a:lnTo>
                  <a:pt x="6972" y="40652"/>
                </a:lnTo>
                <a:lnTo>
                  <a:pt x="14541" y="45754"/>
                </a:lnTo>
                <a:lnTo>
                  <a:pt x="23812" y="47625"/>
                </a:lnTo>
                <a:lnTo>
                  <a:pt x="33083" y="45754"/>
                </a:lnTo>
                <a:lnTo>
                  <a:pt x="40652" y="40652"/>
                </a:lnTo>
                <a:lnTo>
                  <a:pt x="45754" y="33083"/>
                </a:lnTo>
                <a:lnTo>
                  <a:pt x="47625" y="23812"/>
                </a:lnTo>
                <a:lnTo>
                  <a:pt x="45754" y="14541"/>
                </a:lnTo>
                <a:lnTo>
                  <a:pt x="40652" y="6972"/>
                </a:lnTo>
                <a:lnTo>
                  <a:pt x="33083" y="1870"/>
                </a:lnTo>
                <a:lnTo>
                  <a:pt x="23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213" name="object 213"/>
          <p:cNvGraphicFramePr>
            <a:graphicFrameLocks noGrp="1"/>
          </p:cNvGraphicFramePr>
          <p:nvPr/>
        </p:nvGraphicFramePr>
        <p:xfrm>
          <a:off x="349948" y="6283211"/>
          <a:ext cx="6901815" cy="19265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62236"/>
                <a:gridCol w="927303"/>
                <a:gridCol w="927303"/>
                <a:gridCol w="927303"/>
                <a:gridCol w="947699"/>
              </a:tblGrid>
              <a:tr h="274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počet</a:t>
                      </a:r>
                      <a:r>
                        <a:rPr dirty="0" sz="7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škol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70485">
                    <a:lnL w="6350">
                      <a:solidFill>
                        <a:srgbClr val="000000"/>
                      </a:solidFill>
                      <a:prstDash val="solid"/>
                    </a:lnL>
                    <a:lnR w="6349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264795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mateřské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70485">
                    <a:lnL w="6349">
                      <a:solidFill>
                        <a:srgbClr val="000000"/>
                      </a:solidFill>
                      <a:prstDash val="solid"/>
                    </a:lnL>
                    <a:lnR w="6349">
                      <a:solidFill>
                        <a:srgbClr val="000000"/>
                      </a:solidFill>
                      <a:prstDash val="solid"/>
                    </a:lnR>
                    <a:lnT w="6349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284480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základní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70485">
                    <a:lnL w="6349">
                      <a:solidFill>
                        <a:srgbClr val="000000"/>
                      </a:solidFill>
                      <a:prstDash val="solid"/>
                    </a:lnL>
                    <a:lnR w="6349">
                      <a:solidFill>
                        <a:srgbClr val="000000"/>
                      </a:solidFill>
                      <a:prstDash val="solid"/>
                    </a:lnR>
                    <a:lnT w="6349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střední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70485">
                    <a:lnL w="6349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49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292735" marR="163830" indent="-12128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vysoké /</a:t>
                      </a:r>
                      <a:r>
                        <a:rPr dirty="0" sz="7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vyšší  odborné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71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celkový počet škol v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obci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2879">
                <a:tc gridSpan="5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z toho počet škol, které sbírají vybrané druhy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odpadů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z</a:t>
                      </a:r>
                      <a:r>
                        <a:rPr dirty="0" sz="7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domácností: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111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papír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plast / plastová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víčka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4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4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4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4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nápojové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kartony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50">
                      <a:solidFill>
                        <a:srgbClr val="000000"/>
                      </a:solidFill>
                      <a:prstDash val="solid"/>
                    </a:lnL>
                    <a:lnR w="6349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000000"/>
                      </a:solidFill>
                      <a:prstDash val="solid"/>
                    </a:lnL>
                    <a:lnR w="6349">
                      <a:solidFill>
                        <a:srgbClr val="000000"/>
                      </a:solidFill>
                      <a:prstDash val="solid"/>
                    </a:lnR>
                    <a:lnT w="6349">
                      <a:solidFill>
                        <a:srgbClr val="000000"/>
                      </a:solidFill>
                      <a:prstDash val="solid"/>
                    </a:lnT>
                    <a:lnB w="634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000000"/>
                      </a:solidFill>
                      <a:prstDash val="solid"/>
                    </a:lnL>
                    <a:lnR w="6349">
                      <a:solidFill>
                        <a:srgbClr val="000000"/>
                      </a:solidFill>
                      <a:prstDash val="solid"/>
                    </a:lnR>
                    <a:lnT w="6349">
                      <a:solidFill>
                        <a:srgbClr val="000000"/>
                      </a:solidFill>
                      <a:prstDash val="solid"/>
                    </a:lnT>
                    <a:lnB w="634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000000"/>
                      </a:solidFill>
                      <a:prstDash val="solid"/>
                    </a:lnL>
                    <a:lnR w="6349">
                      <a:solidFill>
                        <a:srgbClr val="000000"/>
                      </a:solidFill>
                      <a:prstDash val="solid"/>
                    </a:lnR>
                    <a:lnT w="6349">
                      <a:solidFill>
                        <a:srgbClr val="000000"/>
                      </a:solidFill>
                      <a:prstDash val="solid"/>
                    </a:lnT>
                    <a:lnB w="634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000000"/>
                      </a:solidFill>
                      <a:prstDash val="solid"/>
                    </a:lnL>
                    <a:lnR w="6349">
                      <a:solidFill>
                        <a:srgbClr val="000000"/>
                      </a:solidFill>
                      <a:prstDash val="solid"/>
                    </a:lnR>
                    <a:lnT w="6349">
                      <a:solidFill>
                        <a:srgbClr val="000000"/>
                      </a:solidFill>
                      <a:prstDash val="solid"/>
                    </a:lnT>
                    <a:lnB w="634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kovy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50">
                      <a:solidFill>
                        <a:srgbClr val="000000"/>
                      </a:solidFill>
                      <a:prstDash val="solid"/>
                    </a:lnL>
                    <a:lnR w="6349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000000"/>
                      </a:solidFill>
                      <a:prstDash val="solid"/>
                    </a:lnL>
                    <a:lnR w="6349">
                      <a:solidFill>
                        <a:srgbClr val="000000"/>
                      </a:solidFill>
                      <a:prstDash val="solid"/>
                    </a:lnR>
                    <a:lnT w="6349">
                      <a:solidFill>
                        <a:srgbClr val="000000"/>
                      </a:solidFill>
                      <a:prstDash val="solid"/>
                    </a:lnT>
                    <a:lnB w="634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000000"/>
                      </a:solidFill>
                      <a:prstDash val="solid"/>
                    </a:lnL>
                    <a:lnR w="6349">
                      <a:solidFill>
                        <a:srgbClr val="000000"/>
                      </a:solidFill>
                      <a:prstDash val="solid"/>
                    </a:lnR>
                    <a:lnT w="6349">
                      <a:solidFill>
                        <a:srgbClr val="000000"/>
                      </a:solidFill>
                      <a:prstDash val="solid"/>
                    </a:lnT>
                    <a:lnB w="634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000000"/>
                      </a:solidFill>
                      <a:prstDash val="solid"/>
                    </a:lnL>
                    <a:lnR w="6349">
                      <a:solidFill>
                        <a:srgbClr val="000000"/>
                      </a:solidFill>
                      <a:prstDash val="solid"/>
                    </a:lnR>
                    <a:lnT w="6349">
                      <a:solidFill>
                        <a:srgbClr val="000000"/>
                      </a:solidFill>
                      <a:prstDash val="solid"/>
                    </a:lnT>
                    <a:lnB w="634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000000"/>
                      </a:solidFill>
                      <a:prstDash val="solid"/>
                    </a:lnL>
                    <a:lnR w="6349">
                      <a:solidFill>
                        <a:srgbClr val="000000"/>
                      </a:solidFill>
                      <a:prstDash val="solid"/>
                    </a:lnR>
                    <a:lnT w="6349">
                      <a:solidFill>
                        <a:srgbClr val="000000"/>
                      </a:solidFill>
                      <a:prstDash val="solid"/>
                    </a:lnT>
                    <a:lnB w="634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jiné</a:t>
                      </a:r>
                      <a:r>
                        <a:rPr dirty="0" sz="700" spc="-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odpady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50">
                      <a:solidFill>
                        <a:srgbClr val="000000"/>
                      </a:solidFill>
                      <a:prstDash val="solid"/>
                    </a:lnL>
                    <a:lnR w="6349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000000"/>
                      </a:solidFill>
                      <a:prstDash val="solid"/>
                    </a:lnL>
                    <a:lnR w="6349">
                      <a:solidFill>
                        <a:srgbClr val="000000"/>
                      </a:solidFill>
                      <a:prstDash val="solid"/>
                    </a:lnR>
                    <a:lnT w="6349">
                      <a:solidFill>
                        <a:srgbClr val="000000"/>
                      </a:solidFill>
                      <a:prstDash val="solid"/>
                    </a:lnT>
                    <a:lnB w="634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000000"/>
                      </a:solidFill>
                      <a:prstDash val="solid"/>
                    </a:lnL>
                    <a:lnR w="6349">
                      <a:solidFill>
                        <a:srgbClr val="000000"/>
                      </a:solidFill>
                      <a:prstDash val="solid"/>
                    </a:lnR>
                    <a:lnT w="6349">
                      <a:solidFill>
                        <a:srgbClr val="000000"/>
                      </a:solidFill>
                      <a:prstDash val="solid"/>
                    </a:lnT>
                    <a:lnB w="634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000000"/>
                      </a:solidFill>
                      <a:prstDash val="solid"/>
                    </a:lnL>
                    <a:lnR w="6349">
                      <a:solidFill>
                        <a:srgbClr val="000000"/>
                      </a:solidFill>
                      <a:prstDash val="solid"/>
                    </a:lnR>
                    <a:lnT w="6349">
                      <a:solidFill>
                        <a:srgbClr val="000000"/>
                      </a:solidFill>
                      <a:prstDash val="solid"/>
                    </a:lnT>
                    <a:lnB w="634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000000"/>
                      </a:solidFill>
                      <a:prstDash val="solid"/>
                    </a:lnL>
                    <a:lnR w="6349">
                      <a:solidFill>
                        <a:srgbClr val="000000"/>
                      </a:solidFill>
                      <a:prstDash val="solid"/>
                    </a:lnR>
                    <a:lnT w="6349">
                      <a:solidFill>
                        <a:srgbClr val="000000"/>
                      </a:solidFill>
                      <a:prstDash val="solid"/>
                    </a:lnT>
                    <a:lnB w="634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drobná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elektrozařízení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50">
                      <a:solidFill>
                        <a:srgbClr val="000000"/>
                      </a:solidFill>
                      <a:prstDash val="solid"/>
                    </a:lnL>
                    <a:lnR w="6349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000000"/>
                      </a:solidFill>
                      <a:prstDash val="solid"/>
                    </a:lnL>
                    <a:lnR w="6349">
                      <a:solidFill>
                        <a:srgbClr val="000000"/>
                      </a:solidFill>
                      <a:prstDash val="solid"/>
                    </a:lnR>
                    <a:lnT w="6349">
                      <a:solidFill>
                        <a:srgbClr val="000000"/>
                      </a:solidFill>
                      <a:prstDash val="solid"/>
                    </a:lnT>
                    <a:lnB w="634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000000"/>
                      </a:solidFill>
                      <a:prstDash val="solid"/>
                    </a:lnL>
                    <a:lnR w="6349">
                      <a:solidFill>
                        <a:srgbClr val="000000"/>
                      </a:solidFill>
                      <a:prstDash val="solid"/>
                    </a:lnR>
                    <a:lnT w="6349">
                      <a:solidFill>
                        <a:srgbClr val="000000"/>
                      </a:solidFill>
                      <a:prstDash val="solid"/>
                    </a:lnT>
                    <a:lnB w="634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000000"/>
                      </a:solidFill>
                      <a:prstDash val="solid"/>
                    </a:lnL>
                    <a:lnR w="6349">
                      <a:solidFill>
                        <a:srgbClr val="000000"/>
                      </a:solidFill>
                      <a:prstDash val="solid"/>
                    </a:lnR>
                    <a:lnT w="6349">
                      <a:solidFill>
                        <a:srgbClr val="000000"/>
                      </a:solidFill>
                      <a:prstDash val="solid"/>
                    </a:lnT>
                    <a:lnB w="634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000000"/>
                      </a:solidFill>
                      <a:prstDash val="solid"/>
                    </a:lnL>
                    <a:lnR w="6349">
                      <a:solidFill>
                        <a:srgbClr val="000000"/>
                      </a:solidFill>
                      <a:prstDash val="solid"/>
                    </a:lnR>
                    <a:lnT w="6349">
                      <a:solidFill>
                        <a:srgbClr val="000000"/>
                      </a:solidFill>
                      <a:prstDash val="solid"/>
                    </a:lnT>
                    <a:lnB w="634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baterie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50">
                      <a:solidFill>
                        <a:srgbClr val="000000"/>
                      </a:solidFill>
                      <a:prstDash val="solid"/>
                    </a:lnL>
                    <a:lnR w="6349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000000"/>
                      </a:solidFill>
                      <a:prstDash val="solid"/>
                    </a:lnL>
                    <a:lnR w="6349">
                      <a:solidFill>
                        <a:srgbClr val="000000"/>
                      </a:solidFill>
                      <a:prstDash val="solid"/>
                    </a:lnR>
                    <a:lnT w="6349">
                      <a:solidFill>
                        <a:srgbClr val="000000"/>
                      </a:solidFill>
                      <a:prstDash val="solid"/>
                    </a:lnT>
                    <a:lnB w="634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000000"/>
                      </a:solidFill>
                      <a:prstDash val="solid"/>
                    </a:lnL>
                    <a:lnR w="6349">
                      <a:solidFill>
                        <a:srgbClr val="000000"/>
                      </a:solidFill>
                      <a:prstDash val="solid"/>
                    </a:lnR>
                    <a:lnT w="6349">
                      <a:solidFill>
                        <a:srgbClr val="000000"/>
                      </a:solidFill>
                      <a:prstDash val="solid"/>
                    </a:lnT>
                    <a:lnB w="634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000000"/>
                      </a:solidFill>
                      <a:prstDash val="solid"/>
                    </a:lnL>
                    <a:lnR w="6349">
                      <a:solidFill>
                        <a:srgbClr val="000000"/>
                      </a:solidFill>
                      <a:prstDash val="solid"/>
                    </a:lnR>
                    <a:lnT w="6349">
                      <a:solidFill>
                        <a:srgbClr val="000000"/>
                      </a:solidFill>
                      <a:prstDash val="solid"/>
                    </a:lnT>
                    <a:lnB w="634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000000"/>
                      </a:solidFill>
                      <a:prstDash val="solid"/>
                    </a:lnL>
                    <a:lnR w="6349">
                      <a:solidFill>
                        <a:srgbClr val="000000"/>
                      </a:solidFill>
                      <a:prstDash val="solid"/>
                    </a:lnR>
                    <a:lnT w="6349">
                      <a:solidFill>
                        <a:srgbClr val="000000"/>
                      </a:solidFill>
                      <a:prstDash val="solid"/>
                    </a:lnT>
                    <a:lnB w="634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14" name="object 2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50"/>
              </a:spcBef>
            </a:pPr>
            <a:r>
              <a:rPr dirty="0"/>
              <a:t>Elektronický</a:t>
            </a:r>
            <a:r>
              <a:rPr dirty="0" spc="-10"/>
              <a:t> </a:t>
            </a:r>
            <a:r>
              <a:rPr dirty="0"/>
              <a:t>formulář</a:t>
            </a:r>
            <a:r>
              <a:rPr dirty="0" spc="-10"/>
              <a:t> </a:t>
            </a:r>
            <a:r>
              <a:rPr dirty="0"/>
              <a:t>dotazníku</a:t>
            </a:r>
            <a:r>
              <a:rPr dirty="0" spc="-10"/>
              <a:t> </a:t>
            </a:r>
            <a:r>
              <a:rPr dirty="0"/>
              <a:t>včetně</a:t>
            </a:r>
            <a:r>
              <a:rPr dirty="0" spc="-10"/>
              <a:t> </a:t>
            </a:r>
            <a:r>
              <a:rPr dirty="0"/>
              <a:t>podrobného</a:t>
            </a:r>
            <a:r>
              <a:rPr dirty="0" spc="-10"/>
              <a:t> </a:t>
            </a:r>
            <a:r>
              <a:rPr dirty="0"/>
              <a:t>návodu</a:t>
            </a:r>
            <a:r>
              <a:rPr dirty="0" spc="-10"/>
              <a:t> </a:t>
            </a:r>
            <a:r>
              <a:rPr dirty="0"/>
              <a:t>k</a:t>
            </a:r>
            <a:r>
              <a:rPr dirty="0" spc="-10"/>
              <a:t> </a:t>
            </a:r>
            <a:r>
              <a:rPr dirty="0"/>
              <a:t>jeho</a:t>
            </a:r>
            <a:r>
              <a:rPr dirty="0" spc="-10"/>
              <a:t> </a:t>
            </a:r>
            <a:r>
              <a:rPr dirty="0"/>
              <a:t>vyplnění</a:t>
            </a:r>
            <a:r>
              <a:rPr dirty="0" spc="-10"/>
              <a:t> </a:t>
            </a:r>
            <a:r>
              <a:rPr dirty="0"/>
              <a:t>naleznete</a:t>
            </a:r>
            <a:r>
              <a:rPr dirty="0" spc="-10"/>
              <a:t> </a:t>
            </a:r>
            <a:r>
              <a:rPr dirty="0"/>
              <a:t>na</a:t>
            </a:r>
            <a:r>
              <a:rPr dirty="0" spc="-10"/>
              <a:t> </a:t>
            </a:r>
            <a:r>
              <a:rPr dirty="0"/>
              <a:t>internetových</a:t>
            </a:r>
            <a:r>
              <a:rPr dirty="0" spc="-10"/>
              <a:t> </a:t>
            </a:r>
            <a:r>
              <a:rPr dirty="0"/>
              <a:t>stránkách</a:t>
            </a:r>
            <a:r>
              <a:rPr dirty="0" spc="-10"/>
              <a:t> </a:t>
            </a:r>
            <a:r>
              <a:rPr dirty="0">
                <a:hlinkClick r:id="rId3"/>
              </a:rPr>
              <a:t>www.ekokom.cz. </a:t>
            </a:r>
            <a:r>
              <a:rPr dirty="0"/>
              <a:t> V</a:t>
            </a:r>
            <a:r>
              <a:rPr dirty="0" spc="-15"/>
              <a:t> </a:t>
            </a:r>
            <a:r>
              <a:rPr dirty="0"/>
              <a:t>případě</a:t>
            </a:r>
            <a:r>
              <a:rPr dirty="0" spc="-15"/>
              <a:t> </a:t>
            </a:r>
            <a:r>
              <a:rPr dirty="0"/>
              <a:t>jakýchkoliv</a:t>
            </a:r>
            <a:r>
              <a:rPr dirty="0" spc="-15"/>
              <a:t> </a:t>
            </a:r>
            <a:r>
              <a:rPr dirty="0"/>
              <a:t>potíží</a:t>
            </a:r>
            <a:r>
              <a:rPr dirty="0" spc="-15"/>
              <a:t> </a:t>
            </a:r>
            <a:r>
              <a:rPr dirty="0"/>
              <a:t>s</a:t>
            </a:r>
            <a:r>
              <a:rPr dirty="0" spc="-15"/>
              <a:t> </a:t>
            </a:r>
            <a:r>
              <a:rPr dirty="0"/>
              <a:t>vyplněním</a:t>
            </a:r>
            <a:r>
              <a:rPr dirty="0" spc="-15"/>
              <a:t> </a:t>
            </a:r>
            <a:r>
              <a:rPr dirty="0"/>
              <a:t>dotazníku</a:t>
            </a:r>
            <a:r>
              <a:rPr dirty="0" spc="-15"/>
              <a:t> </a:t>
            </a:r>
            <a:r>
              <a:rPr dirty="0"/>
              <a:t>kontaktujte</a:t>
            </a:r>
            <a:r>
              <a:rPr dirty="0" spc="-15"/>
              <a:t> </a:t>
            </a:r>
            <a:r>
              <a:rPr dirty="0"/>
              <a:t>příslušného</a:t>
            </a:r>
            <a:r>
              <a:rPr dirty="0" spc="-15"/>
              <a:t> </a:t>
            </a:r>
            <a:r>
              <a:rPr dirty="0"/>
              <a:t>regionálního</a:t>
            </a:r>
            <a:r>
              <a:rPr dirty="0" spc="-15"/>
              <a:t> </a:t>
            </a:r>
            <a:r>
              <a:rPr dirty="0"/>
              <a:t>manažera.</a:t>
            </a:r>
          </a:p>
        </p:txBody>
      </p:sp>
      <p:sp>
        <p:nvSpPr>
          <p:cNvPr id="215" name="object 215"/>
          <p:cNvSpPr txBox="1"/>
          <p:nvPr/>
        </p:nvSpPr>
        <p:spPr>
          <a:xfrm>
            <a:off x="4100855" y="10425704"/>
            <a:ext cx="2637790" cy="17272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500">
                <a:latin typeface="Arial"/>
                <a:cs typeface="Arial"/>
              </a:rPr>
              <a:t>*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V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případě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statutárních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měst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je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termín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odevzdání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Smlouvou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prodloužen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do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31.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března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2024.</a:t>
            </a:r>
            <a:endParaRPr sz="500">
              <a:latin typeface="Arial"/>
              <a:cs typeface="Arial"/>
            </a:endParaRPr>
          </a:p>
          <a:p>
            <a:pPr marL="502920">
              <a:lnSpc>
                <a:spcPct val="100000"/>
              </a:lnSpc>
            </a:pPr>
            <a:r>
              <a:rPr dirty="0" sz="500">
                <a:latin typeface="Arial"/>
                <a:cs typeface="Arial"/>
              </a:rPr>
              <a:t>**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V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případě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Smlouvy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obcemi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platné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od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roku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2014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se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jedná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o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Přílohu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č.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2.</a:t>
            </a:r>
            <a:endParaRPr sz="500">
              <a:latin typeface="Arial"/>
              <a:cs typeface="Arial"/>
            </a:endParaRPr>
          </a:p>
        </p:txBody>
      </p:sp>
      <p:sp>
        <p:nvSpPr>
          <p:cNvPr id="216" name="object 2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0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/>
              <a:t>Verze</a:t>
            </a:r>
            <a:r>
              <a:rPr dirty="0" spc="-105"/>
              <a:t> </a:t>
            </a:r>
            <a:r>
              <a:rPr dirty="0"/>
              <a:t>11.00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25425" y="111125"/>
          <a:ext cx="7096125" cy="463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0200"/>
                <a:gridCol w="3429000"/>
                <a:gridCol w="1028700"/>
                <a:gridCol w="1028700"/>
              </a:tblGrid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90805">
                        <a:lnSpc>
                          <a:spcPts val="1505"/>
                        </a:lnSpc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DOTAZNÍK ZA ROK</a:t>
                      </a:r>
                      <a:r>
                        <a:rPr dirty="0" sz="1400" spc="-8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latin typeface="Arial"/>
                          <a:cs typeface="Arial"/>
                        </a:rPr>
                        <a:t>2023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504825">
                        <a:lnSpc>
                          <a:spcPts val="665"/>
                        </a:lnSpc>
                      </a:pPr>
                      <a:r>
                        <a:rPr dirty="0" sz="600">
                          <a:latin typeface="Arial"/>
                          <a:cs typeface="Arial"/>
                        </a:rPr>
                        <a:t>o nakládání s komunálním odpadem v obci, se zaměřením na tříděný</a:t>
                      </a:r>
                      <a:r>
                        <a:rPr dirty="0" sz="6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>
                          <a:latin typeface="Arial"/>
                          <a:cs typeface="Arial"/>
                        </a:rPr>
                        <a:t>sběr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algn="ctr" marL="9080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DOTAZNÍK JE NEZBYTNÉ VYPLNIT </a:t>
                      </a:r>
                      <a:r>
                        <a:rPr dirty="0" sz="600" spc="-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ODESLAT NEJPOZDĚJI DO 28. ÚNORA</a:t>
                      </a:r>
                      <a:r>
                        <a:rPr dirty="0" sz="600" spc="-9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2024*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600" b="1">
                          <a:latin typeface="Arial"/>
                          <a:cs typeface="Arial"/>
                        </a:rPr>
                        <a:t>Tento dotazník</a:t>
                      </a:r>
                      <a:r>
                        <a:rPr dirty="0" sz="6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je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algn="ctr" marL="26034" marR="18415">
                        <a:lnSpc>
                          <a:spcPct val="156200"/>
                        </a:lnSpc>
                      </a:pPr>
                      <a:r>
                        <a:rPr dirty="0" sz="600" b="1">
                          <a:latin typeface="Arial"/>
                          <a:cs typeface="Arial"/>
                        </a:rPr>
                        <a:t>přílohou č. 3 Smlouvy**  mezi obcí a EKO-KOM,</a:t>
                      </a:r>
                      <a:r>
                        <a:rPr dirty="0" sz="6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a.s.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234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3685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800">
                          <a:latin typeface="Arial"/>
                          <a:cs typeface="Arial"/>
                        </a:rPr>
                        <a:t>Strana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3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z</a:t>
                      </a:r>
                      <a:r>
                        <a:rPr dirty="0" sz="8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342900" y="189688"/>
            <a:ext cx="1347046" cy="3064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400800" y="228600"/>
            <a:ext cx="800100" cy="228600"/>
          </a:xfrm>
          <a:custGeom>
            <a:avLst/>
            <a:gdLst/>
            <a:ahLst/>
            <a:cxnLst/>
            <a:rect l="l" t="t" r="r" b="b"/>
            <a:pathLst>
              <a:path w="800100" h="228600">
                <a:moveTo>
                  <a:pt x="7543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82880"/>
                </a:lnTo>
                <a:lnTo>
                  <a:pt x="3593" y="200675"/>
                </a:lnTo>
                <a:lnTo>
                  <a:pt x="13392" y="215207"/>
                </a:lnTo>
                <a:lnTo>
                  <a:pt x="27924" y="225006"/>
                </a:lnTo>
                <a:lnTo>
                  <a:pt x="45720" y="228600"/>
                </a:lnTo>
                <a:lnTo>
                  <a:pt x="754380" y="228600"/>
                </a:lnTo>
                <a:lnTo>
                  <a:pt x="772175" y="225006"/>
                </a:lnTo>
                <a:lnTo>
                  <a:pt x="786707" y="215207"/>
                </a:lnTo>
                <a:lnTo>
                  <a:pt x="796506" y="200675"/>
                </a:lnTo>
                <a:lnTo>
                  <a:pt x="800100" y="182880"/>
                </a:lnTo>
                <a:lnTo>
                  <a:pt x="800100" y="45720"/>
                </a:lnTo>
                <a:lnTo>
                  <a:pt x="796506" y="27924"/>
                </a:lnTo>
                <a:lnTo>
                  <a:pt x="786707" y="13392"/>
                </a:lnTo>
                <a:lnTo>
                  <a:pt x="772175" y="3593"/>
                </a:lnTo>
                <a:lnTo>
                  <a:pt x="754380" y="0"/>
                </a:lnTo>
                <a:close/>
              </a:path>
            </a:pathLst>
          </a:custGeom>
          <a:solidFill>
            <a:srgbClr val="E9E9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5425" y="10401300"/>
            <a:ext cx="7092950" cy="0"/>
          </a:xfrm>
          <a:custGeom>
            <a:avLst/>
            <a:gdLst/>
            <a:ahLst/>
            <a:cxnLst/>
            <a:rect l="l" t="t" r="r" b="b"/>
            <a:pathLst>
              <a:path w="7092950" h="0">
                <a:moveTo>
                  <a:pt x="0" y="0"/>
                </a:moveTo>
                <a:lnTo>
                  <a:pt x="709295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38823" y="617182"/>
            <a:ext cx="7086600" cy="4984115"/>
          </a:xfrm>
          <a:custGeom>
            <a:avLst/>
            <a:gdLst/>
            <a:ahLst/>
            <a:cxnLst/>
            <a:rect l="l" t="t" r="r" b="b"/>
            <a:pathLst>
              <a:path w="7086600" h="4984115">
                <a:moveTo>
                  <a:pt x="70408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4937798"/>
                </a:lnTo>
                <a:lnTo>
                  <a:pt x="3593" y="4955593"/>
                </a:lnTo>
                <a:lnTo>
                  <a:pt x="13392" y="4970125"/>
                </a:lnTo>
                <a:lnTo>
                  <a:pt x="27924" y="4979924"/>
                </a:lnTo>
                <a:lnTo>
                  <a:pt x="45720" y="4983518"/>
                </a:lnTo>
                <a:lnTo>
                  <a:pt x="7040880" y="4983518"/>
                </a:lnTo>
                <a:lnTo>
                  <a:pt x="7058675" y="4979924"/>
                </a:lnTo>
                <a:lnTo>
                  <a:pt x="7073207" y="4970125"/>
                </a:lnTo>
                <a:lnTo>
                  <a:pt x="7083006" y="4955593"/>
                </a:lnTo>
                <a:lnTo>
                  <a:pt x="7086600" y="4937798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close/>
              </a:path>
            </a:pathLst>
          </a:custGeom>
          <a:solidFill>
            <a:srgbClr val="E9E9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8823" y="617182"/>
            <a:ext cx="7086600" cy="4984115"/>
          </a:xfrm>
          <a:custGeom>
            <a:avLst/>
            <a:gdLst/>
            <a:ahLst/>
            <a:cxnLst/>
            <a:rect l="l" t="t" r="r" b="b"/>
            <a:pathLst>
              <a:path w="7086600" h="4984115">
                <a:moveTo>
                  <a:pt x="0" y="45720"/>
                </a:moveTo>
                <a:lnTo>
                  <a:pt x="0" y="4937798"/>
                </a:lnTo>
                <a:lnTo>
                  <a:pt x="3593" y="4955593"/>
                </a:lnTo>
                <a:lnTo>
                  <a:pt x="13392" y="4970125"/>
                </a:lnTo>
                <a:lnTo>
                  <a:pt x="27924" y="4979924"/>
                </a:lnTo>
                <a:lnTo>
                  <a:pt x="45720" y="4983518"/>
                </a:lnTo>
                <a:lnTo>
                  <a:pt x="7040880" y="4983518"/>
                </a:lnTo>
                <a:lnTo>
                  <a:pt x="7058675" y="4979924"/>
                </a:lnTo>
                <a:lnTo>
                  <a:pt x="7073207" y="4970125"/>
                </a:lnTo>
                <a:lnTo>
                  <a:pt x="7083006" y="4955593"/>
                </a:lnTo>
                <a:lnTo>
                  <a:pt x="7086600" y="4937798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457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40423" y="657174"/>
            <a:ext cx="3892550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b="1">
                <a:latin typeface="Arial"/>
                <a:cs typeface="Arial"/>
              </a:rPr>
              <a:t>5) DALŠÍ CHARAKTERISTIKY SYSTÉMU ODPADOVÉHO HOSPODÁŘSTVÍ</a:t>
            </a:r>
            <a:r>
              <a:rPr dirty="0" sz="800" spc="-105" b="1">
                <a:latin typeface="Arial"/>
                <a:cs typeface="Arial"/>
              </a:rPr>
              <a:t> </a:t>
            </a:r>
            <a:r>
              <a:rPr dirty="0" sz="800" b="1">
                <a:latin typeface="Arial"/>
                <a:cs typeface="Arial"/>
              </a:rPr>
              <a:t>OBCE</a:t>
            </a:r>
            <a:endParaRPr sz="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2900" y="914400"/>
            <a:ext cx="2743200" cy="173990"/>
          </a:xfrm>
          <a:prstGeom prst="rect">
            <a:avLst/>
          </a:prstGeom>
          <a:solidFill>
            <a:srgbClr val="D3D3D3"/>
          </a:solidFill>
          <a:ln w="6311">
            <a:solidFill>
              <a:srgbClr val="000000"/>
            </a:solidFill>
          </a:ln>
        </p:spPr>
        <p:txBody>
          <a:bodyPr wrap="square" lIns="0" tIns="20320" rIns="0" bIns="0" rtlCol="0" vert="horz">
            <a:spAutoFit/>
          </a:bodyPr>
          <a:lstStyle/>
          <a:p>
            <a:pPr marL="42545">
              <a:lnSpc>
                <a:spcPct val="100000"/>
              </a:lnSpc>
              <a:spcBef>
                <a:spcPts val="160"/>
              </a:spcBef>
            </a:pPr>
            <a:r>
              <a:rPr dirty="0" sz="700" b="1">
                <a:latin typeface="Arial"/>
                <a:cs typeface="Arial"/>
              </a:rPr>
              <a:t>a) Zapojení podnikajících subjektů do systému</a:t>
            </a:r>
            <a:r>
              <a:rPr dirty="0" sz="700" spc="-100" b="1">
                <a:latin typeface="Arial"/>
                <a:cs typeface="Arial"/>
              </a:rPr>
              <a:t> </a:t>
            </a:r>
            <a:r>
              <a:rPr dirty="0" sz="700" b="1">
                <a:latin typeface="Arial"/>
                <a:cs typeface="Arial"/>
              </a:rPr>
              <a:t>obce</a:t>
            </a:r>
            <a:endParaRPr sz="7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42900" y="1143000"/>
            <a:ext cx="2743200" cy="475615"/>
          </a:xfrm>
          <a:custGeom>
            <a:avLst/>
            <a:gdLst/>
            <a:ahLst/>
            <a:cxnLst/>
            <a:rect l="l" t="t" r="r" b="b"/>
            <a:pathLst>
              <a:path w="2743200" h="475615">
                <a:moveTo>
                  <a:pt x="26974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429729"/>
                </a:lnTo>
                <a:lnTo>
                  <a:pt x="3593" y="447524"/>
                </a:lnTo>
                <a:lnTo>
                  <a:pt x="13392" y="462057"/>
                </a:lnTo>
                <a:lnTo>
                  <a:pt x="27924" y="471856"/>
                </a:lnTo>
                <a:lnTo>
                  <a:pt x="45720" y="475449"/>
                </a:lnTo>
                <a:lnTo>
                  <a:pt x="2697480" y="475449"/>
                </a:lnTo>
                <a:lnTo>
                  <a:pt x="2715275" y="471856"/>
                </a:lnTo>
                <a:lnTo>
                  <a:pt x="2729807" y="462057"/>
                </a:lnTo>
                <a:lnTo>
                  <a:pt x="2739606" y="447524"/>
                </a:lnTo>
                <a:lnTo>
                  <a:pt x="2743200" y="429729"/>
                </a:lnTo>
                <a:lnTo>
                  <a:pt x="2743200" y="45720"/>
                </a:lnTo>
                <a:lnTo>
                  <a:pt x="2739606" y="27924"/>
                </a:lnTo>
                <a:lnTo>
                  <a:pt x="2729807" y="13392"/>
                </a:lnTo>
                <a:lnTo>
                  <a:pt x="2715275" y="3593"/>
                </a:lnTo>
                <a:lnTo>
                  <a:pt x="2697480" y="0"/>
                </a:lnTo>
                <a:close/>
              </a:path>
            </a:pathLst>
          </a:custGeom>
          <a:solidFill>
            <a:srgbClr val="FFD6D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42900" y="1143000"/>
            <a:ext cx="2743200" cy="475615"/>
          </a:xfrm>
          <a:custGeom>
            <a:avLst/>
            <a:gdLst/>
            <a:ahLst/>
            <a:cxnLst/>
            <a:rect l="l" t="t" r="r" b="b"/>
            <a:pathLst>
              <a:path w="2743200" h="475615">
                <a:moveTo>
                  <a:pt x="0" y="45720"/>
                </a:moveTo>
                <a:lnTo>
                  <a:pt x="0" y="429729"/>
                </a:lnTo>
                <a:lnTo>
                  <a:pt x="3593" y="447524"/>
                </a:lnTo>
                <a:lnTo>
                  <a:pt x="13392" y="462057"/>
                </a:lnTo>
                <a:lnTo>
                  <a:pt x="27924" y="471856"/>
                </a:lnTo>
                <a:lnTo>
                  <a:pt x="45720" y="475449"/>
                </a:lnTo>
                <a:lnTo>
                  <a:pt x="2697480" y="475449"/>
                </a:lnTo>
                <a:lnTo>
                  <a:pt x="2715275" y="471856"/>
                </a:lnTo>
                <a:lnTo>
                  <a:pt x="2729807" y="462057"/>
                </a:lnTo>
                <a:lnTo>
                  <a:pt x="2739606" y="447524"/>
                </a:lnTo>
                <a:lnTo>
                  <a:pt x="2743200" y="429729"/>
                </a:lnTo>
                <a:lnTo>
                  <a:pt x="2743200" y="45720"/>
                </a:lnTo>
                <a:lnTo>
                  <a:pt x="2739606" y="27924"/>
                </a:lnTo>
                <a:lnTo>
                  <a:pt x="2729807" y="13392"/>
                </a:lnTo>
                <a:lnTo>
                  <a:pt x="2715275" y="3593"/>
                </a:lnTo>
                <a:lnTo>
                  <a:pt x="2697480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2733763" y="1180300"/>
            <a:ext cx="298450" cy="95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r>
              <a:rPr dirty="0" sz="600" spc="10">
                <a:latin typeface="Calibri"/>
                <a:cs typeface="Calibri"/>
              </a:rPr>
              <a:t>ANO </a:t>
            </a:r>
            <a:r>
              <a:rPr dirty="0" sz="600" spc="15">
                <a:latin typeface="Calibri"/>
                <a:cs typeface="Calibri"/>
              </a:rPr>
              <a:t> </a:t>
            </a:r>
            <a:r>
              <a:rPr dirty="0" sz="600">
                <a:latin typeface="Calibri"/>
                <a:cs typeface="Calibri"/>
              </a:rPr>
              <a:t>NE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756928" y="1329525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756922" y="1329524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5" h="103505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774596" y="1347188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5" h="103505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779087" y="1351689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763281" y="1335872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378904" y="1220013"/>
            <a:ext cx="2132330" cy="3213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R="5080">
              <a:lnSpc>
                <a:spcPct val="100000"/>
              </a:lnSpc>
            </a:pPr>
            <a:r>
              <a:rPr dirty="0" sz="700" b="1">
                <a:latin typeface="Arial"/>
                <a:cs typeface="Arial"/>
              </a:rPr>
              <a:t>Zapojuje obec podnikatelské subjekty do</a:t>
            </a:r>
            <a:r>
              <a:rPr dirty="0" sz="700" spc="-100" b="1">
                <a:latin typeface="Arial"/>
                <a:cs typeface="Arial"/>
              </a:rPr>
              <a:t> </a:t>
            </a:r>
            <a:r>
              <a:rPr dirty="0" sz="700" b="1">
                <a:latin typeface="Arial"/>
                <a:cs typeface="Arial"/>
              </a:rPr>
              <a:t>systému  odpadového hospodářství obce pomocí písemné  smlouvy </a:t>
            </a:r>
            <a:r>
              <a:rPr dirty="0" sz="700">
                <a:latin typeface="Arial"/>
                <a:cs typeface="Arial"/>
              </a:rPr>
              <a:t>(podle </a:t>
            </a:r>
            <a:r>
              <a:rPr dirty="0" sz="700" spc="-5">
                <a:latin typeface="Arial"/>
                <a:cs typeface="Arial"/>
              </a:rPr>
              <a:t>§ 59 </a:t>
            </a:r>
            <a:r>
              <a:rPr dirty="0" sz="700">
                <a:latin typeface="Arial"/>
                <a:cs typeface="Arial"/>
              </a:rPr>
              <a:t>odst. 5c zákona </a:t>
            </a:r>
            <a:r>
              <a:rPr dirty="0" sz="700" spc="-5">
                <a:latin typeface="Arial"/>
                <a:cs typeface="Arial"/>
              </a:rPr>
              <a:t>o</a:t>
            </a:r>
            <a:r>
              <a:rPr dirty="0" sz="700" spc="-75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odpadech)</a:t>
            </a:r>
            <a:r>
              <a:rPr dirty="0" sz="700" b="1">
                <a:latin typeface="Arial"/>
                <a:cs typeface="Arial"/>
              </a:rPr>
              <a:t>?</a:t>
            </a:r>
            <a:endParaRPr sz="7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926270" y="1329525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926264" y="1329524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5" h="103505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943938" y="1347188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5" h="103505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948429" y="1351689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932623" y="1335872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962783" y="1366037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3812" y="0"/>
                </a:moveTo>
                <a:lnTo>
                  <a:pt x="14541" y="1870"/>
                </a:lnTo>
                <a:lnTo>
                  <a:pt x="6972" y="6972"/>
                </a:lnTo>
                <a:lnTo>
                  <a:pt x="1870" y="14541"/>
                </a:lnTo>
                <a:lnTo>
                  <a:pt x="0" y="23812"/>
                </a:lnTo>
                <a:lnTo>
                  <a:pt x="1870" y="33083"/>
                </a:lnTo>
                <a:lnTo>
                  <a:pt x="6972" y="40652"/>
                </a:lnTo>
                <a:lnTo>
                  <a:pt x="14541" y="45754"/>
                </a:lnTo>
                <a:lnTo>
                  <a:pt x="23812" y="47625"/>
                </a:lnTo>
                <a:lnTo>
                  <a:pt x="33083" y="45754"/>
                </a:lnTo>
                <a:lnTo>
                  <a:pt x="40652" y="40652"/>
                </a:lnTo>
                <a:lnTo>
                  <a:pt x="45754" y="33083"/>
                </a:lnTo>
                <a:lnTo>
                  <a:pt x="47625" y="23812"/>
                </a:lnTo>
                <a:lnTo>
                  <a:pt x="45754" y="14541"/>
                </a:lnTo>
                <a:lnTo>
                  <a:pt x="40652" y="6972"/>
                </a:lnTo>
                <a:lnTo>
                  <a:pt x="33083" y="1870"/>
                </a:lnTo>
                <a:lnTo>
                  <a:pt x="23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200400" y="1161250"/>
            <a:ext cx="2971800" cy="182880"/>
          </a:xfrm>
          <a:custGeom>
            <a:avLst/>
            <a:gdLst/>
            <a:ahLst/>
            <a:cxnLst/>
            <a:rect l="l" t="t" r="r" b="b"/>
            <a:pathLst>
              <a:path w="2971800" h="182880">
                <a:moveTo>
                  <a:pt x="0" y="182879"/>
                </a:moveTo>
                <a:lnTo>
                  <a:pt x="2971800" y="182879"/>
                </a:lnTo>
                <a:lnTo>
                  <a:pt x="2971800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solidFill>
            <a:srgbClr val="D3D3D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200400" y="1161250"/>
            <a:ext cx="2971800" cy="182880"/>
          </a:xfrm>
          <a:custGeom>
            <a:avLst/>
            <a:gdLst/>
            <a:ahLst/>
            <a:cxnLst/>
            <a:rect l="l" t="t" r="r" b="b"/>
            <a:pathLst>
              <a:path w="2971800" h="182880">
                <a:moveTo>
                  <a:pt x="0" y="182879"/>
                </a:moveTo>
                <a:lnTo>
                  <a:pt x="2971800" y="182879"/>
                </a:lnTo>
                <a:lnTo>
                  <a:pt x="2971800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3230410" y="1189672"/>
            <a:ext cx="2586990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b="1">
                <a:latin typeface="Arial"/>
                <a:cs typeface="Arial"/>
              </a:rPr>
              <a:t>Uveďte, kolik podnikatelů je </a:t>
            </a:r>
            <a:r>
              <a:rPr dirty="0" sz="700" spc="-5" b="1">
                <a:latin typeface="Arial"/>
                <a:cs typeface="Arial"/>
              </a:rPr>
              <a:t>v </a:t>
            </a:r>
            <a:r>
              <a:rPr dirty="0" sz="700" b="1">
                <a:latin typeface="Arial"/>
                <a:cs typeface="Arial"/>
              </a:rPr>
              <a:t>obci zapojeno </a:t>
            </a:r>
            <a:r>
              <a:rPr dirty="0" sz="700" spc="-5" b="1">
                <a:latin typeface="Arial"/>
                <a:cs typeface="Arial"/>
              </a:rPr>
              <a:t>(</a:t>
            </a:r>
            <a:r>
              <a:rPr dirty="0" sz="600" spc="-5" b="1" i="1">
                <a:latin typeface="Arial"/>
                <a:cs typeface="Arial"/>
              </a:rPr>
              <a:t>vyplňte</a:t>
            </a:r>
            <a:r>
              <a:rPr dirty="0" sz="600" spc="-20" b="1" i="1">
                <a:latin typeface="Arial"/>
                <a:cs typeface="Arial"/>
              </a:rPr>
              <a:t> </a:t>
            </a:r>
            <a:r>
              <a:rPr dirty="0" sz="600" spc="-5" b="1" i="1">
                <a:latin typeface="Arial"/>
                <a:cs typeface="Arial"/>
              </a:rPr>
              <a:t>ČÍSLEM</a:t>
            </a:r>
            <a:r>
              <a:rPr dirty="0" sz="700" spc="-5" b="1">
                <a:latin typeface="Arial"/>
                <a:cs typeface="Arial"/>
              </a:rPr>
              <a:t>):</a:t>
            </a:r>
            <a:endParaRPr sz="7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6172200" y="1161250"/>
            <a:ext cx="1079500" cy="182880"/>
          </a:xfrm>
          <a:custGeom>
            <a:avLst/>
            <a:gdLst/>
            <a:ahLst/>
            <a:cxnLst/>
            <a:rect l="l" t="t" r="r" b="b"/>
            <a:pathLst>
              <a:path w="1079500" h="182880">
                <a:moveTo>
                  <a:pt x="0" y="182879"/>
                </a:moveTo>
                <a:lnTo>
                  <a:pt x="1078992" y="182879"/>
                </a:lnTo>
                <a:lnTo>
                  <a:pt x="1078992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172200" y="1161250"/>
            <a:ext cx="1079500" cy="182880"/>
          </a:xfrm>
          <a:custGeom>
            <a:avLst/>
            <a:gdLst/>
            <a:ahLst/>
            <a:cxnLst/>
            <a:rect l="l" t="t" r="r" b="b"/>
            <a:pathLst>
              <a:path w="1079500" h="182880">
                <a:moveTo>
                  <a:pt x="0" y="182879"/>
                </a:moveTo>
                <a:lnTo>
                  <a:pt x="1078992" y="182879"/>
                </a:lnTo>
                <a:lnTo>
                  <a:pt x="1078992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4374337" y="1617916"/>
            <a:ext cx="2888615" cy="105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i="1">
                <a:latin typeface="Arial"/>
                <a:cs typeface="Arial"/>
              </a:rPr>
              <a:t>(ZAŠKRTNĚTE pole, která odpovídají charakteru zapojení podnikatelských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subjektů)</a:t>
            </a:r>
            <a:endParaRPr sz="60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193275" y="19481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6999" y="127000"/>
                </a:lnTo>
                <a:lnTo>
                  <a:pt x="126999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193275" y="19481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6999" y="127000"/>
                </a:lnTo>
                <a:lnTo>
                  <a:pt x="126999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6646138" y="19481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6646138" y="19481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193275" y="231394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6999" y="127000"/>
                </a:lnTo>
                <a:lnTo>
                  <a:pt x="126999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193275" y="231394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6999" y="127000"/>
                </a:lnTo>
                <a:lnTo>
                  <a:pt x="126999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6646138" y="231394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646138" y="231394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193275" y="24968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6999" y="127000"/>
                </a:lnTo>
                <a:lnTo>
                  <a:pt x="126999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193275" y="24968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6999" y="127000"/>
                </a:lnTo>
                <a:lnTo>
                  <a:pt x="126999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6646138" y="24968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6646138" y="24968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193275" y="267970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6999" y="127000"/>
                </a:lnTo>
                <a:lnTo>
                  <a:pt x="126999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193275" y="267970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6999" y="127000"/>
                </a:lnTo>
                <a:lnTo>
                  <a:pt x="126999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6646138" y="267970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6646138" y="267970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193275" y="28625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6999" y="127000"/>
                </a:lnTo>
                <a:lnTo>
                  <a:pt x="126999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193275" y="28625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6999" y="127000"/>
                </a:lnTo>
                <a:lnTo>
                  <a:pt x="126999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9" name="object 49"/>
          <p:cNvGraphicFramePr>
            <a:graphicFrameLocks noGrp="1"/>
          </p:cNvGraphicFramePr>
          <p:nvPr/>
        </p:nvGraphicFramePr>
        <p:xfrm>
          <a:off x="339744" y="1734204"/>
          <a:ext cx="6915784" cy="12865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73871"/>
                <a:gridCol w="1078992"/>
                <a:gridCol w="2373871"/>
                <a:gridCol w="1078992"/>
              </a:tblGrid>
              <a:tr h="182879">
                <a:tc gridSpan="4">
                  <a:txBody>
                    <a:bodyPr/>
                    <a:lstStyle/>
                    <a:p>
                      <a:pPr marL="199390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zapojené subjekty mohou v rámci odpadového systému obce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odevzdávat: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tříděný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sběr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směsný komunální</a:t>
                      </a:r>
                      <a:r>
                        <a:rPr dirty="0" sz="7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odpad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 gridSpan="2">
                  <a:txBody>
                    <a:bodyPr/>
                    <a:lstStyle/>
                    <a:p>
                      <a:pPr marL="73469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zapojené subjekty mohou ke sběru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odpadu</a:t>
                      </a:r>
                      <a:r>
                        <a:rPr dirty="0" sz="7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využít: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93218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úhrada za využití systému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je</a:t>
                      </a:r>
                      <a:r>
                        <a:rPr dirty="0" sz="70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stanovena: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veřejnou sběrnou síť (nádoby)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obce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paušální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částkou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své vlastní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nádoby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částkou za svoz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nádoby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nádoby zapůjčené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obcí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částkou za množství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nebo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objem</a:t>
                      </a:r>
                      <a:r>
                        <a:rPr dirty="0" sz="7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odpadu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sběrný dvůr či sběrné místo v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obci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jiným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způsobem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0" name="object 50"/>
          <p:cNvSpPr/>
          <p:nvPr/>
        </p:nvSpPr>
        <p:spPr>
          <a:xfrm>
            <a:off x="6646138" y="28625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6646138" y="28625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4809883" y="3103816"/>
            <a:ext cx="2444115" cy="105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i="1">
                <a:latin typeface="Arial"/>
                <a:cs typeface="Arial"/>
              </a:rPr>
              <a:t>(ZAŠKRTNĚTE pole, která odpovídají způsobům vážení odpadů v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obci)</a:t>
            </a:r>
            <a:endParaRPr sz="600">
              <a:latin typeface="Arial"/>
              <a:cs typeface="Arial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342900" y="3200400"/>
            <a:ext cx="4747895" cy="358775"/>
          </a:xfrm>
          <a:custGeom>
            <a:avLst/>
            <a:gdLst/>
            <a:ahLst/>
            <a:cxnLst/>
            <a:rect l="l" t="t" r="r" b="b"/>
            <a:pathLst>
              <a:path w="4747895" h="358775">
                <a:moveTo>
                  <a:pt x="0" y="358267"/>
                </a:moveTo>
                <a:lnTo>
                  <a:pt x="4747387" y="358267"/>
                </a:lnTo>
                <a:lnTo>
                  <a:pt x="4747387" y="0"/>
                </a:lnTo>
                <a:lnTo>
                  <a:pt x="0" y="0"/>
                </a:lnTo>
                <a:lnTo>
                  <a:pt x="0" y="358267"/>
                </a:lnTo>
                <a:close/>
              </a:path>
            </a:pathLst>
          </a:custGeom>
          <a:solidFill>
            <a:srgbClr val="D3D3D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42900" y="3200400"/>
            <a:ext cx="4747895" cy="358775"/>
          </a:xfrm>
          <a:custGeom>
            <a:avLst/>
            <a:gdLst/>
            <a:ahLst/>
            <a:cxnLst/>
            <a:rect l="l" t="t" r="r" b="b"/>
            <a:pathLst>
              <a:path w="4747895" h="358775">
                <a:moveTo>
                  <a:pt x="0" y="358267"/>
                </a:moveTo>
                <a:lnTo>
                  <a:pt x="4747387" y="358267"/>
                </a:lnTo>
                <a:lnTo>
                  <a:pt x="4747387" y="0"/>
                </a:lnTo>
                <a:lnTo>
                  <a:pt x="0" y="0"/>
                </a:lnTo>
                <a:lnTo>
                  <a:pt x="0" y="358267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375920" y="3268218"/>
            <a:ext cx="2446655" cy="222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819"/>
              </a:lnSpc>
            </a:pPr>
            <a:r>
              <a:rPr dirty="0" sz="700" b="1">
                <a:latin typeface="Arial"/>
                <a:cs typeface="Arial"/>
              </a:rPr>
              <a:t>b) Vážení odpadů při</a:t>
            </a:r>
            <a:r>
              <a:rPr dirty="0" sz="700" spc="-100" b="1">
                <a:latin typeface="Arial"/>
                <a:cs typeface="Arial"/>
              </a:rPr>
              <a:t> </a:t>
            </a:r>
            <a:r>
              <a:rPr dirty="0" sz="700" b="1">
                <a:latin typeface="Arial"/>
                <a:cs typeface="Arial"/>
              </a:rPr>
              <a:t>svozu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ts val="819"/>
              </a:lnSpc>
            </a:pPr>
            <a:r>
              <a:rPr dirty="0" sz="700">
                <a:latin typeface="Arial"/>
                <a:cs typeface="Arial"/>
              </a:rPr>
              <a:t>Jakým způsobem se stanovuje hmotnost svezených</a:t>
            </a:r>
            <a:r>
              <a:rPr dirty="0" sz="700" spc="-70">
                <a:latin typeface="Arial"/>
                <a:cs typeface="Arial"/>
              </a:rPr>
              <a:t> </a:t>
            </a:r>
            <a:r>
              <a:rPr dirty="0" sz="700" spc="-5">
                <a:latin typeface="Arial"/>
                <a:cs typeface="Arial"/>
              </a:rPr>
              <a:t>odpadů?</a:t>
            </a:r>
            <a:endParaRPr sz="700">
              <a:latin typeface="Arial"/>
              <a:cs typeface="Arial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5090286" y="3200400"/>
            <a:ext cx="1079500" cy="358775"/>
          </a:xfrm>
          <a:custGeom>
            <a:avLst/>
            <a:gdLst/>
            <a:ahLst/>
            <a:cxnLst/>
            <a:rect l="l" t="t" r="r" b="b"/>
            <a:pathLst>
              <a:path w="1079500" h="358775">
                <a:moveTo>
                  <a:pt x="0" y="358267"/>
                </a:moveTo>
                <a:lnTo>
                  <a:pt x="1078991" y="358267"/>
                </a:lnTo>
                <a:lnTo>
                  <a:pt x="1078991" y="0"/>
                </a:lnTo>
                <a:lnTo>
                  <a:pt x="0" y="0"/>
                </a:lnTo>
                <a:lnTo>
                  <a:pt x="0" y="358267"/>
                </a:lnTo>
                <a:close/>
              </a:path>
            </a:pathLst>
          </a:custGeom>
          <a:solidFill>
            <a:srgbClr val="D3D3D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5090286" y="3200400"/>
            <a:ext cx="1079500" cy="358775"/>
          </a:xfrm>
          <a:custGeom>
            <a:avLst/>
            <a:gdLst/>
            <a:ahLst/>
            <a:cxnLst/>
            <a:rect l="l" t="t" r="r" b="b"/>
            <a:pathLst>
              <a:path w="1079500" h="358775">
                <a:moveTo>
                  <a:pt x="0" y="358267"/>
                </a:moveTo>
                <a:lnTo>
                  <a:pt x="1078991" y="358267"/>
                </a:lnTo>
                <a:lnTo>
                  <a:pt x="1078991" y="0"/>
                </a:lnTo>
                <a:lnTo>
                  <a:pt x="0" y="0"/>
                </a:lnTo>
                <a:lnTo>
                  <a:pt x="0" y="358267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 txBox="1"/>
          <p:nvPr/>
        </p:nvSpPr>
        <p:spPr>
          <a:xfrm>
            <a:off x="5362651" y="3319018"/>
            <a:ext cx="534670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b="1">
                <a:latin typeface="Arial"/>
                <a:cs typeface="Arial"/>
              </a:rPr>
              <a:t>tříděný</a:t>
            </a:r>
            <a:r>
              <a:rPr dirty="0" sz="700" spc="-105" b="1">
                <a:latin typeface="Arial"/>
                <a:cs typeface="Arial"/>
              </a:rPr>
              <a:t> </a:t>
            </a:r>
            <a:r>
              <a:rPr dirty="0" sz="700" b="1">
                <a:latin typeface="Arial"/>
                <a:cs typeface="Arial"/>
              </a:rPr>
              <a:t>sběr</a:t>
            </a:r>
            <a:endParaRPr sz="700">
              <a:latin typeface="Arial"/>
              <a:cs typeface="Arial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6169278" y="3200400"/>
            <a:ext cx="1079500" cy="358775"/>
          </a:xfrm>
          <a:custGeom>
            <a:avLst/>
            <a:gdLst/>
            <a:ahLst/>
            <a:cxnLst/>
            <a:rect l="l" t="t" r="r" b="b"/>
            <a:pathLst>
              <a:path w="1079500" h="358775">
                <a:moveTo>
                  <a:pt x="0" y="358267"/>
                </a:moveTo>
                <a:lnTo>
                  <a:pt x="1078992" y="358267"/>
                </a:lnTo>
                <a:lnTo>
                  <a:pt x="1078992" y="0"/>
                </a:lnTo>
                <a:lnTo>
                  <a:pt x="0" y="0"/>
                </a:lnTo>
                <a:lnTo>
                  <a:pt x="0" y="358267"/>
                </a:lnTo>
                <a:close/>
              </a:path>
            </a:pathLst>
          </a:custGeom>
          <a:solidFill>
            <a:srgbClr val="D3D3D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6169278" y="3200400"/>
            <a:ext cx="1079500" cy="358775"/>
          </a:xfrm>
          <a:custGeom>
            <a:avLst/>
            <a:gdLst/>
            <a:ahLst/>
            <a:cxnLst/>
            <a:rect l="l" t="t" r="r" b="b"/>
            <a:pathLst>
              <a:path w="1079500" h="358775">
                <a:moveTo>
                  <a:pt x="0" y="358267"/>
                </a:moveTo>
                <a:lnTo>
                  <a:pt x="1078992" y="358267"/>
                </a:lnTo>
                <a:lnTo>
                  <a:pt x="1078992" y="0"/>
                </a:lnTo>
                <a:lnTo>
                  <a:pt x="0" y="0"/>
                </a:lnTo>
                <a:lnTo>
                  <a:pt x="0" y="358267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6328092" y="3275838"/>
            <a:ext cx="76200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201930">
              <a:lnSpc>
                <a:spcPts val="800"/>
              </a:lnSpc>
            </a:pPr>
            <a:r>
              <a:rPr dirty="0" sz="700" b="1">
                <a:latin typeface="Arial"/>
                <a:cs typeface="Arial"/>
              </a:rPr>
              <a:t>směsný  komunální</a:t>
            </a:r>
            <a:r>
              <a:rPr dirty="0" sz="700" spc="-100" b="1">
                <a:latin typeface="Arial"/>
                <a:cs typeface="Arial"/>
              </a:rPr>
              <a:t> </a:t>
            </a:r>
            <a:r>
              <a:rPr dirty="0" sz="700" b="1">
                <a:latin typeface="Arial"/>
                <a:cs typeface="Arial"/>
              </a:rPr>
              <a:t>odpad</a:t>
            </a:r>
            <a:endParaRPr sz="700">
              <a:latin typeface="Arial"/>
              <a:cs typeface="Arial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342900" y="3558667"/>
            <a:ext cx="4747895" cy="182880"/>
          </a:xfrm>
          <a:custGeom>
            <a:avLst/>
            <a:gdLst/>
            <a:ahLst/>
            <a:cxnLst/>
            <a:rect l="l" t="t" r="r" b="b"/>
            <a:pathLst>
              <a:path w="4747895" h="182879">
                <a:moveTo>
                  <a:pt x="0" y="182879"/>
                </a:moveTo>
                <a:lnTo>
                  <a:pt x="4747387" y="182879"/>
                </a:lnTo>
                <a:lnTo>
                  <a:pt x="4747387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5090286" y="3558667"/>
            <a:ext cx="1079500" cy="182880"/>
          </a:xfrm>
          <a:custGeom>
            <a:avLst/>
            <a:gdLst/>
            <a:ahLst/>
            <a:cxnLst/>
            <a:rect l="l" t="t" r="r" b="b"/>
            <a:pathLst>
              <a:path w="1079500" h="182879">
                <a:moveTo>
                  <a:pt x="0" y="182879"/>
                </a:moveTo>
                <a:lnTo>
                  <a:pt x="1078991" y="182879"/>
                </a:lnTo>
                <a:lnTo>
                  <a:pt x="1078991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5557646" y="35866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5557646" y="35866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6169278" y="3558667"/>
            <a:ext cx="1079500" cy="182880"/>
          </a:xfrm>
          <a:custGeom>
            <a:avLst/>
            <a:gdLst/>
            <a:ahLst/>
            <a:cxnLst/>
            <a:rect l="l" t="t" r="r" b="b"/>
            <a:pathLst>
              <a:path w="1079500" h="182879">
                <a:moveTo>
                  <a:pt x="0" y="182879"/>
                </a:moveTo>
                <a:lnTo>
                  <a:pt x="1078992" y="182879"/>
                </a:lnTo>
                <a:lnTo>
                  <a:pt x="1078992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6636639" y="35866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6636639" y="35866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342900" y="3741547"/>
            <a:ext cx="4747895" cy="182880"/>
          </a:xfrm>
          <a:custGeom>
            <a:avLst/>
            <a:gdLst/>
            <a:ahLst/>
            <a:cxnLst/>
            <a:rect l="l" t="t" r="r" b="b"/>
            <a:pathLst>
              <a:path w="4747895" h="182879">
                <a:moveTo>
                  <a:pt x="0" y="182879"/>
                </a:moveTo>
                <a:lnTo>
                  <a:pt x="4747387" y="182879"/>
                </a:lnTo>
                <a:lnTo>
                  <a:pt x="4747387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5090286" y="3741547"/>
            <a:ext cx="1079500" cy="182880"/>
          </a:xfrm>
          <a:custGeom>
            <a:avLst/>
            <a:gdLst/>
            <a:ahLst/>
            <a:cxnLst/>
            <a:rect l="l" t="t" r="r" b="b"/>
            <a:pathLst>
              <a:path w="1079500" h="182879">
                <a:moveTo>
                  <a:pt x="0" y="182879"/>
                </a:moveTo>
                <a:lnTo>
                  <a:pt x="1078991" y="182879"/>
                </a:lnTo>
                <a:lnTo>
                  <a:pt x="1078991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5557646" y="37694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5557646" y="37694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5563996" y="3775837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5563996" y="3775837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6169278" y="3741547"/>
            <a:ext cx="1079500" cy="182880"/>
          </a:xfrm>
          <a:custGeom>
            <a:avLst/>
            <a:gdLst/>
            <a:ahLst/>
            <a:cxnLst/>
            <a:rect l="l" t="t" r="r" b="b"/>
            <a:pathLst>
              <a:path w="1079500" h="182879">
                <a:moveTo>
                  <a:pt x="0" y="182879"/>
                </a:moveTo>
                <a:lnTo>
                  <a:pt x="1078992" y="182879"/>
                </a:lnTo>
                <a:lnTo>
                  <a:pt x="1078992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6636639" y="37694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6636639" y="37694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342900" y="3924427"/>
            <a:ext cx="4747895" cy="182880"/>
          </a:xfrm>
          <a:custGeom>
            <a:avLst/>
            <a:gdLst/>
            <a:ahLst/>
            <a:cxnLst/>
            <a:rect l="l" t="t" r="r" b="b"/>
            <a:pathLst>
              <a:path w="4747895" h="182879">
                <a:moveTo>
                  <a:pt x="0" y="182879"/>
                </a:moveTo>
                <a:lnTo>
                  <a:pt x="4747387" y="182879"/>
                </a:lnTo>
                <a:lnTo>
                  <a:pt x="4747387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5090286" y="3924427"/>
            <a:ext cx="1079500" cy="182880"/>
          </a:xfrm>
          <a:custGeom>
            <a:avLst/>
            <a:gdLst/>
            <a:ahLst/>
            <a:cxnLst/>
            <a:rect l="l" t="t" r="r" b="b"/>
            <a:pathLst>
              <a:path w="1079500" h="182879">
                <a:moveTo>
                  <a:pt x="0" y="182879"/>
                </a:moveTo>
                <a:lnTo>
                  <a:pt x="1078991" y="182879"/>
                </a:lnTo>
                <a:lnTo>
                  <a:pt x="1078991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5557646" y="39523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5557646" y="39523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6169278" y="3924427"/>
            <a:ext cx="1079500" cy="182880"/>
          </a:xfrm>
          <a:custGeom>
            <a:avLst/>
            <a:gdLst/>
            <a:ahLst/>
            <a:cxnLst/>
            <a:rect l="l" t="t" r="r" b="b"/>
            <a:pathLst>
              <a:path w="1079500" h="182879">
                <a:moveTo>
                  <a:pt x="0" y="182879"/>
                </a:moveTo>
                <a:lnTo>
                  <a:pt x="1078992" y="182879"/>
                </a:lnTo>
                <a:lnTo>
                  <a:pt x="1078992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6636639" y="39523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6636639" y="39523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6642989" y="3958717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6642989" y="3958717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342900" y="4107307"/>
            <a:ext cx="4747895" cy="182880"/>
          </a:xfrm>
          <a:custGeom>
            <a:avLst/>
            <a:gdLst/>
            <a:ahLst/>
            <a:cxnLst/>
            <a:rect l="l" t="t" r="r" b="b"/>
            <a:pathLst>
              <a:path w="4747895" h="182879">
                <a:moveTo>
                  <a:pt x="0" y="182880"/>
                </a:moveTo>
                <a:lnTo>
                  <a:pt x="4747387" y="182880"/>
                </a:lnTo>
                <a:lnTo>
                  <a:pt x="4747387" y="0"/>
                </a:lnTo>
                <a:lnTo>
                  <a:pt x="0" y="0"/>
                </a:lnTo>
                <a:lnTo>
                  <a:pt x="0" y="182880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5090286" y="4107307"/>
            <a:ext cx="1079500" cy="182880"/>
          </a:xfrm>
          <a:custGeom>
            <a:avLst/>
            <a:gdLst/>
            <a:ahLst/>
            <a:cxnLst/>
            <a:rect l="l" t="t" r="r" b="b"/>
            <a:pathLst>
              <a:path w="1079500" h="182879">
                <a:moveTo>
                  <a:pt x="0" y="182880"/>
                </a:moveTo>
                <a:lnTo>
                  <a:pt x="1078991" y="182880"/>
                </a:lnTo>
                <a:lnTo>
                  <a:pt x="1078991" y="0"/>
                </a:lnTo>
                <a:lnTo>
                  <a:pt x="0" y="0"/>
                </a:lnTo>
                <a:lnTo>
                  <a:pt x="0" y="182880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5557646" y="41352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5557646" y="41352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6169278" y="4107307"/>
            <a:ext cx="1079500" cy="182880"/>
          </a:xfrm>
          <a:custGeom>
            <a:avLst/>
            <a:gdLst/>
            <a:ahLst/>
            <a:cxnLst/>
            <a:rect l="l" t="t" r="r" b="b"/>
            <a:pathLst>
              <a:path w="1079500" h="182879">
                <a:moveTo>
                  <a:pt x="0" y="182880"/>
                </a:moveTo>
                <a:lnTo>
                  <a:pt x="1078992" y="182880"/>
                </a:lnTo>
                <a:lnTo>
                  <a:pt x="1078992" y="0"/>
                </a:lnTo>
                <a:lnTo>
                  <a:pt x="0" y="0"/>
                </a:lnTo>
                <a:lnTo>
                  <a:pt x="0" y="182880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6636639" y="41352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6636639" y="41352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342900" y="4290187"/>
            <a:ext cx="4747895" cy="182880"/>
          </a:xfrm>
          <a:custGeom>
            <a:avLst/>
            <a:gdLst/>
            <a:ahLst/>
            <a:cxnLst/>
            <a:rect l="l" t="t" r="r" b="b"/>
            <a:pathLst>
              <a:path w="4747895" h="182879">
                <a:moveTo>
                  <a:pt x="0" y="182879"/>
                </a:moveTo>
                <a:lnTo>
                  <a:pt x="4747387" y="182879"/>
                </a:lnTo>
                <a:lnTo>
                  <a:pt x="4747387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5090286" y="4290187"/>
            <a:ext cx="1079500" cy="182880"/>
          </a:xfrm>
          <a:custGeom>
            <a:avLst/>
            <a:gdLst/>
            <a:ahLst/>
            <a:cxnLst/>
            <a:rect l="l" t="t" r="r" b="b"/>
            <a:pathLst>
              <a:path w="1079500" h="182879">
                <a:moveTo>
                  <a:pt x="0" y="182879"/>
                </a:moveTo>
                <a:lnTo>
                  <a:pt x="1078991" y="182879"/>
                </a:lnTo>
                <a:lnTo>
                  <a:pt x="1078991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5557646" y="43181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5557646" y="43181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6169278" y="4290187"/>
            <a:ext cx="1079500" cy="182880"/>
          </a:xfrm>
          <a:custGeom>
            <a:avLst/>
            <a:gdLst/>
            <a:ahLst/>
            <a:cxnLst/>
            <a:rect l="l" t="t" r="r" b="b"/>
            <a:pathLst>
              <a:path w="1079500" h="182879">
                <a:moveTo>
                  <a:pt x="0" y="182879"/>
                </a:moveTo>
                <a:lnTo>
                  <a:pt x="1078992" y="182879"/>
                </a:lnTo>
                <a:lnTo>
                  <a:pt x="1078992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6636639" y="43181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6636639" y="43181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342900" y="4473067"/>
            <a:ext cx="4747895" cy="182880"/>
          </a:xfrm>
          <a:custGeom>
            <a:avLst/>
            <a:gdLst/>
            <a:ahLst/>
            <a:cxnLst/>
            <a:rect l="l" t="t" r="r" b="b"/>
            <a:pathLst>
              <a:path w="4747895" h="182879">
                <a:moveTo>
                  <a:pt x="0" y="182879"/>
                </a:moveTo>
                <a:lnTo>
                  <a:pt x="4747387" y="182879"/>
                </a:lnTo>
                <a:lnTo>
                  <a:pt x="4747387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5090286" y="4473067"/>
            <a:ext cx="1079500" cy="182880"/>
          </a:xfrm>
          <a:custGeom>
            <a:avLst/>
            <a:gdLst/>
            <a:ahLst/>
            <a:cxnLst/>
            <a:rect l="l" t="t" r="r" b="b"/>
            <a:pathLst>
              <a:path w="1079500" h="182879">
                <a:moveTo>
                  <a:pt x="0" y="182879"/>
                </a:moveTo>
                <a:lnTo>
                  <a:pt x="1078991" y="182879"/>
                </a:lnTo>
                <a:lnTo>
                  <a:pt x="1078991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5557646" y="45010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5557646" y="45010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6169278" y="4473067"/>
            <a:ext cx="1079500" cy="182880"/>
          </a:xfrm>
          <a:custGeom>
            <a:avLst/>
            <a:gdLst/>
            <a:ahLst/>
            <a:cxnLst/>
            <a:rect l="l" t="t" r="r" b="b"/>
            <a:pathLst>
              <a:path w="1079500" h="182879">
                <a:moveTo>
                  <a:pt x="0" y="182879"/>
                </a:moveTo>
                <a:lnTo>
                  <a:pt x="1078992" y="182879"/>
                </a:lnTo>
                <a:lnTo>
                  <a:pt x="1078992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6636639" y="45010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6636639" y="45010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5090286" y="4652797"/>
            <a:ext cx="0" cy="189230"/>
          </a:xfrm>
          <a:custGeom>
            <a:avLst/>
            <a:gdLst/>
            <a:ahLst/>
            <a:cxnLst/>
            <a:rect l="l" t="t" r="r" b="b"/>
            <a:pathLst>
              <a:path w="0" h="189229">
                <a:moveTo>
                  <a:pt x="0" y="0"/>
                </a:moveTo>
                <a:lnTo>
                  <a:pt x="0" y="189179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342900" y="4652797"/>
            <a:ext cx="0" cy="189230"/>
          </a:xfrm>
          <a:custGeom>
            <a:avLst/>
            <a:gdLst/>
            <a:ahLst/>
            <a:cxnLst/>
            <a:rect l="l" t="t" r="r" b="b"/>
            <a:pathLst>
              <a:path w="0" h="189229">
                <a:moveTo>
                  <a:pt x="0" y="0"/>
                </a:moveTo>
                <a:lnTo>
                  <a:pt x="0" y="189179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 txBox="1"/>
          <p:nvPr/>
        </p:nvSpPr>
        <p:spPr>
          <a:xfrm>
            <a:off x="375920" y="3586950"/>
            <a:ext cx="4681220" cy="12306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>
                <a:latin typeface="Arial"/>
                <a:cs typeface="Arial"/>
              </a:rPr>
              <a:t>zvážením celého vozidla (vozidlo sváží </a:t>
            </a:r>
            <a:r>
              <a:rPr dirty="0" sz="700" spc="-5">
                <a:latin typeface="Arial"/>
                <a:cs typeface="Arial"/>
              </a:rPr>
              <a:t>jen </a:t>
            </a:r>
            <a:r>
              <a:rPr dirty="0" sz="700">
                <a:latin typeface="Arial"/>
                <a:cs typeface="Arial"/>
              </a:rPr>
              <a:t>vaši</a:t>
            </a:r>
            <a:r>
              <a:rPr dirty="0" sz="700" spc="-85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obec)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700">
                <a:latin typeface="Arial"/>
                <a:cs typeface="Arial"/>
              </a:rPr>
              <a:t>zvážením celého vozidla </a:t>
            </a:r>
            <a:r>
              <a:rPr dirty="0" sz="700" spc="-5">
                <a:latin typeface="Arial"/>
                <a:cs typeface="Arial"/>
              </a:rPr>
              <a:t>a </a:t>
            </a:r>
            <a:r>
              <a:rPr dirty="0" sz="700">
                <a:latin typeface="Arial"/>
                <a:cs typeface="Arial"/>
              </a:rPr>
              <a:t>rozpočítáním ze svezeného množství více</a:t>
            </a:r>
            <a:r>
              <a:rPr dirty="0" sz="700" spc="-95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obcí</a:t>
            </a:r>
            <a:endParaRPr sz="700">
              <a:latin typeface="Arial"/>
              <a:cs typeface="Arial"/>
            </a:endParaRPr>
          </a:p>
          <a:p>
            <a:pPr marL="12700" marR="1019810">
              <a:lnSpc>
                <a:spcPct val="171400"/>
              </a:lnSpc>
            </a:pPr>
            <a:r>
              <a:rPr dirty="0" sz="700">
                <a:latin typeface="Arial"/>
                <a:cs typeface="Arial"/>
              </a:rPr>
              <a:t>vozidlo </a:t>
            </a:r>
            <a:r>
              <a:rPr dirty="0" sz="700" spc="-5">
                <a:latin typeface="Arial"/>
                <a:cs typeface="Arial"/>
              </a:rPr>
              <a:t>je </a:t>
            </a:r>
            <a:r>
              <a:rPr dirty="0" sz="700">
                <a:latin typeface="Arial"/>
                <a:cs typeface="Arial"/>
              </a:rPr>
              <a:t>vybaveno váhou </a:t>
            </a:r>
            <a:r>
              <a:rPr dirty="0" sz="700" spc="-5">
                <a:latin typeface="Arial"/>
                <a:cs typeface="Arial"/>
              </a:rPr>
              <a:t>na </a:t>
            </a:r>
            <a:r>
              <a:rPr dirty="0" sz="700">
                <a:latin typeface="Arial"/>
                <a:cs typeface="Arial"/>
              </a:rPr>
              <a:t>nástavbě </a:t>
            </a:r>
            <a:r>
              <a:rPr dirty="0" sz="700" spc="-5">
                <a:latin typeface="Arial"/>
                <a:cs typeface="Arial"/>
              </a:rPr>
              <a:t>a </a:t>
            </a:r>
            <a:r>
              <a:rPr dirty="0" sz="700">
                <a:latin typeface="Arial"/>
                <a:cs typeface="Arial"/>
              </a:rPr>
              <a:t>dokáže zvážit hmotnost </a:t>
            </a:r>
            <a:r>
              <a:rPr dirty="0" sz="700" spc="-5">
                <a:latin typeface="Arial"/>
                <a:cs typeface="Arial"/>
              </a:rPr>
              <a:t>odpadů </a:t>
            </a:r>
            <a:r>
              <a:rPr dirty="0" sz="700">
                <a:latin typeface="Arial"/>
                <a:cs typeface="Arial"/>
              </a:rPr>
              <a:t>každé obce</a:t>
            </a:r>
            <a:r>
              <a:rPr dirty="0" sz="700" spc="-30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zvlášť  vozidlo </a:t>
            </a:r>
            <a:r>
              <a:rPr dirty="0" sz="700" spc="-5">
                <a:latin typeface="Arial"/>
                <a:cs typeface="Arial"/>
              </a:rPr>
              <a:t>je </a:t>
            </a:r>
            <a:r>
              <a:rPr dirty="0" sz="700">
                <a:latin typeface="Arial"/>
                <a:cs typeface="Arial"/>
              </a:rPr>
              <a:t>vybaveno váhou </a:t>
            </a:r>
            <a:r>
              <a:rPr dirty="0" sz="700" spc="-5">
                <a:latin typeface="Arial"/>
                <a:cs typeface="Arial"/>
              </a:rPr>
              <a:t>na </a:t>
            </a:r>
            <a:r>
              <a:rPr dirty="0" sz="700">
                <a:latin typeface="Arial"/>
                <a:cs typeface="Arial"/>
              </a:rPr>
              <a:t>vyklápěči </a:t>
            </a:r>
            <a:r>
              <a:rPr dirty="0" sz="700" spc="-5">
                <a:latin typeface="Arial"/>
                <a:cs typeface="Arial"/>
              </a:rPr>
              <a:t>a </a:t>
            </a:r>
            <a:r>
              <a:rPr dirty="0" sz="700">
                <a:latin typeface="Arial"/>
                <a:cs typeface="Arial"/>
              </a:rPr>
              <a:t>váží každou </a:t>
            </a:r>
            <a:r>
              <a:rPr dirty="0" sz="700" spc="-5">
                <a:latin typeface="Arial"/>
                <a:cs typeface="Arial"/>
              </a:rPr>
              <a:t>nádobu</a:t>
            </a:r>
            <a:r>
              <a:rPr dirty="0" sz="700" spc="-35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zvlášť</a:t>
            </a:r>
            <a:endParaRPr sz="700">
              <a:latin typeface="Arial"/>
              <a:cs typeface="Arial"/>
            </a:endParaRPr>
          </a:p>
          <a:p>
            <a:pPr marL="12700" marR="4196080">
              <a:lnSpc>
                <a:spcPct val="171400"/>
              </a:lnSpc>
            </a:pPr>
            <a:r>
              <a:rPr dirty="0" sz="700">
                <a:latin typeface="Arial"/>
                <a:cs typeface="Arial"/>
              </a:rPr>
              <a:t>není</a:t>
            </a:r>
            <a:r>
              <a:rPr dirty="0" sz="700" spc="-95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známo </a:t>
            </a:r>
            <a:r>
              <a:rPr dirty="0" sz="700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jinak</a:t>
            </a:r>
            <a:r>
              <a:rPr dirty="0" sz="700" spc="-100">
                <a:latin typeface="Arial"/>
                <a:cs typeface="Arial"/>
              </a:rPr>
              <a:t> </a:t>
            </a:r>
            <a:r>
              <a:rPr dirty="0" sz="700" spc="-5">
                <a:latin typeface="Arial"/>
                <a:cs typeface="Arial"/>
              </a:rPr>
              <a:t>*</a:t>
            </a:r>
            <a:endParaRPr sz="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700">
              <a:latin typeface="Times New Roman"/>
              <a:cs typeface="Times New Roman"/>
            </a:endParaRPr>
          </a:p>
          <a:p>
            <a:pPr marL="1991360">
              <a:lnSpc>
                <a:spcPct val="100000"/>
              </a:lnSpc>
            </a:pPr>
            <a:r>
              <a:rPr dirty="0" sz="600" i="1">
                <a:latin typeface="Arial"/>
                <a:cs typeface="Arial"/>
              </a:rPr>
              <a:t>* pokud vyplňujete údaje v řádku jinak, napište stručně, o jaký způsob se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jedná:</a:t>
            </a:r>
            <a:endParaRPr sz="600">
              <a:latin typeface="Arial"/>
              <a:cs typeface="Arial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5090286" y="4655947"/>
            <a:ext cx="2158365" cy="182880"/>
          </a:xfrm>
          <a:custGeom>
            <a:avLst/>
            <a:gdLst/>
            <a:ahLst/>
            <a:cxnLst/>
            <a:rect l="l" t="t" r="r" b="b"/>
            <a:pathLst>
              <a:path w="2158365" h="182879">
                <a:moveTo>
                  <a:pt x="0" y="182879"/>
                </a:moveTo>
                <a:lnTo>
                  <a:pt x="2157984" y="182879"/>
                </a:lnTo>
                <a:lnTo>
                  <a:pt x="2157984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5090286" y="4655947"/>
            <a:ext cx="2158365" cy="182880"/>
          </a:xfrm>
          <a:custGeom>
            <a:avLst/>
            <a:gdLst/>
            <a:ahLst/>
            <a:cxnLst/>
            <a:rect l="l" t="t" r="r" b="b"/>
            <a:pathLst>
              <a:path w="2158365" h="182879">
                <a:moveTo>
                  <a:pt x="0" y="182879"/>
                </a:moveTo>
                <a:lnTo>
                  <a:pt x="2157984" y="182879"/>
                </a:lnTo>
                <a:lnTo>
                  <a:pt x="2157984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342900" y="4838827"/>
            <a:ext cx="5826760" cy="216535"/>
          </a:xfrm>
          <a:custGeom>
            <a:avLst/>
            <a:gdLst/>
            <a:ahLst/>
            <a:cxnLst/>
            <a:rect l="l" t="t" r="r" b="b"/>
            <a:pathLst>
              <a:path w="5826760" h="216535">
                <a:moveTo>
                  <a:pt x="0" y="216001"/>
                </a:moveTo>
                <a:lnTo>
                  <a:pt x="5826379" y="216001"/>
                </a:lnTo>
                <a:lnTo>
                  <a:pt x="5826379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 txBox="1"/>
          <p:nvPr/>
        </p:nvSpPr>
        <p:spPr>
          <a:xfrm>
            <a:off x="375920" y="4883670"/>
            <a:ext cx="5000625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b="1">
                <a:latin typeface="Arial"/>
                <a:cs typeface="Arial"/>
              </a:rPr>
              <a:t>Používá obec systém identifikace </a:t>
            </a:r>
            <a:r>
              <a:rPr dirty="0" sz="700" spc="-5" b="1">
                <a:latin typeface="Arial"/>
                <a:cs typeface="Arial"/>
              </a:rPr>
              <a:t>a </a:t>
            </a:r>
            <a:r>
              <a:rPr dirty="0" sz="700" b="1">
                <a:latin typeface="Arial"/>
                <a:cs typeface="Arial"/>
              </a:rPr>
              <a:t>evidence tříděného sběru, jako jsou například ISNO, MESOH, ECONIT </a:t>
            </a:r>
            <a:r>
              <a:rPr dirty="0" sz="700" spc="-5" b="1">
                <a:latin typeface="Arial"/>
                <a:cs typeface="Arial"/>
              </a:rPr>
              <a:t>a</a:t>
            </a:r>
            <a:r>
              <a:rPr dirty="0" sz="700" spc="-85" b="1">
                <a:latin typeface="Arial"/>
                <a:cs typeface="Arial"/>
              </a:rPr>
              <a:t> </a:t>
            </a:r>
            <a:r>
              <a:rPr dirty="0" sz="700" b="1">
                <a:latin typeface="Arial"/>
                <a:cs typeface="Arial"/>
              </a:rPr>
              <a:t>podobné?</a:t>
            </a:r>
            <a:endParaRPr sz="700">
              <a:latin typeface="Arial"/>
              <a:cs typeface="Arial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6169278" y="4838827"/>
            <a:ext cx="1079500" cy="216535"/>
          </a:xfrm>
          <a:custGeom>
            <a:avLst/>
            <a:gdLst/>
            <a:ahLst/>
            <a:cxnLst/>
            <a:rect l="l" t="t" r="r" b="b"/>
            <a:pathLst>
              <a:path w="1079500" h="216535">
                <a:moveTo>
                  <a:pt x="0" y="216001"/>
                </a:moveTo>
                <a:lnTo>
                  <a:pt x="1078992" y="216001"/>
                </a:lnTo>
                <a:lnTo>
                  <a:pt x="1078992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6391198" y="4886502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6391192" y="4886502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49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6408866" y="4904166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6413357" y="4908667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09" h="92710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6397551" y="4892850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10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 txBox="1"/>
          <p:nvPr/>
        </p:nvSpPr>
        <p:spPr>
          <a:xfrm>
            <a:off x="6522059" y="4883670"/>
            <a:ext cx="184150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>
                <a:latin typeface="Arial"/>
                <a:cs typeface="Arial"/>
              </a:rPr>
              <a:t>Ano</a:t>
            </a:r>
            <a:endParaRPr sz="700">
              <a:latin typeface="Arial"/>
              <a:cs typeface="Arial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6848423" y="4886502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6848418" y="4886502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6866091" y="4904166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6870582" y="4908667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09" h="92710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6854776" y="4892850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09" h="92710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 txBox="1"/>
          <p:nvPr/>
        </p:nvSpPr>
        <p:spPr>
          <a:xfrm>
            <a:off x="6986727" y="4883670"/>
            <a:ext cx="139065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Arial"/>
                <a:cs typeface="Arial"/>
              </a:rPr>
              <a:t>Ne</a:t>
            </a:r>
            <a:endParaRPr sz="700">
              <a:latin typeface="Arial"/>
              <a:cs typeface="Arial"/>
            </a:endParaRPr>
          </a:p>
        </p:txBody>
      </p:sp>
      <p:sp>
        <p:nvSpPr>
          <p:cNvPr id="128" name="object 128"/>
          <p:cNvSpPr/>
          <p:nvPr/>
        </p:nvSpPr>
        <p:spPr>
          <a:xfrm>
            <a:off x="6884936" y="4923015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3812" y="0"/>
                </a:moveTo>
                <a:lnTo>
                  <a:pt x="14541" y="1870"/>
                </a:lnTo>
                <a:lnTo>
                  <a:pt x="6972" y="6972"/>
                </a:lnTo>
                <a:lnTo>
                  <a:pt x="1870" y="14541"/>
                </a:lnTo>
                <a:lnTo>
                  <a:pt x="0" y="23812"/>
                </a:lnTo>
                <a:lnTo>
                  <a:pt x="1870" y="33083"/>
                </a:lnTo>
                <a:lnTo>
                  <a:pt x="6972" y="40652"/>
                </a:lnTo>
                <a:lnTo>
                  <a:pt x="14541" y="45754"/>
                </a:lnTo>
                <a:lnTo>
                  <a:pt x="23812" y="47625"/>
                </a:lnTo>
                <a:lnTo>
                  <a:pt x="33083" y="45754"/>
                </a:lnTo>
                <a:lnTo>
                  <a:pt x="40652" y="40652"/>
                </a:lnTo>
                <a:lnTo>
                  <a:pt x="45754" y="33083"/>
                </a:lnTo>
                <a:lnTo>
                  <a:pt x="47625" y="23812"/>
                </a:lnTo>
                <a:lnTo>
                  <a:pt x="45754" y="14541"/>
                </a:lnTo>
                <a:lnTo>
                  <a:pt x="40652" y="6972"/>
                </a:lnTo>
                <a:lnTo>
                  <a:pt x="33083" y="1870"/>
                </a:lnTo>
                <a:lnTo>
                  <a:pt x="23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342900" y="5054828"/>
            <a:ext cx="4747895" cy="182880"/>
          </a:xfrm>
          <a:custGeom>
            <a:avLst/>
            <a:gdLst/>
            <a:ahLst/>
            <a:cxnLst/>
            <a:rect l="l" t="t" r="r" b="b"/>
            <a:pathLst>
              <a:path w="4747895" h="182879">
                <a:moveTo>
                  <a:pt x="0" y="182879"/>
                </a:moveTo>
                <a:lnTo>
                  <a:pt x="4747387" y="182879"/>
                </a:lnTo>
                <a:lnTo>
                  <a:pt x="4747387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5090286" y="5054828"/>
            <a:ext cx="2158365" cy="182880"/>
          </a:xfrm>
          <a:custGeom>
            <a:avLst/>
            <a:gdLst/>
            <a:ahLst/>
            <a:cxnLst/>
            <a:rect l="l" t="t" r="r" b="b"/>
            <a:pathLst>
              <a:path w="2158365" h="182879">
                <a:moveTo>
                  <a:pt x="0" y="182879"/>
                </a:moveTo>
                <a:lnTo>
                  <a:pt x="2157984" y="182879"/>
                </a:lnTo>
                <a:lnTo>
                  <a:pt x="2157984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5090286" y="5054828"/>
            <a:ext cx="2158365" cy="182880"/>
          </a:xfrm>
          <a:custGeom>
            <a:avLst/>
            <a:gdLst/>
            <a:ahLst/>
            <a:cxnLst/>
            <a:rect l="l" t="t" r="r" b="b"/>
            <a:pathLst>
              <a:path w="2158365" h="182879">
                <a:moveTo>
                  <a:pt x="0" y="182879"/>
                </a:moveTo>
                <a:lnTo>
                  <a:pt x="2157984" y="182879"/>
                </a:lnTo>
                <a:lnTo>
                  <a:pt x="2157984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342900" y="5237708"/>
            <a:ext cx="4747895" cy="182880"/>
          </a:xfrm>
          <a:custGeom>
            <a:avLst/>
            <a:gdLst/>
            <a:ahLst/>
            <a:cxnLst/>
            <a:rect l="l" t="t" r="r" b="b"/>
            <a:pathLst>
              <a:path w="4747895" h="182879">
                <a:moveTo>
                  <a:pt x="0" y="182879"/>
                </a:moveTo>
                <a:lnTo>
                  <a:pt x="4747387" y="182879"/>
                </a:lnTo>
                <a:lnTo>
                  <a:pt x="4747387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 txBox="1"/>
          <p:nvPr/>
        </p:nvSpPr>
        <p:spPr>
          <a:xfrm>
            <a:off x="375920" y="5083111"/>
            <a:ext cx="3623310" cy="3035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>
                <a:latin typeface="Arial"/>
                <a:cs typeface="Arial"/>
              </a:rPr>
              <a:t>pokud obec používá identifikační </a:t>
            </a:r>
            <a:r>
              <a:rPr dirty="0" sz="700" spc="-5">
                <a:latin typeface="Arial"/>
                <a:cs typeface="Arial"/>
              </a:rPr>
              <a:t>a </a:t>
            </a:r>
            <a:r>
              <a:rPr dirty="0" sz="700">
                <a:latin typeface="Arial"/>
                <a:cs typeface="Arial"/>
              </a:rPr>
              <a:t>evidenční systém, uveďte </a:t>
            </a:r>
            <a:r>
              <a:rPr dirty="0" sz="700" spc="-5">
                <a:latin typeface="Arial"/>
                <a:cs typeface="Arial"/>
              </a:rPr>
              <a:t>jeho</a:t>
            </a:r>
            <a:r>
              <a:rPr dirty="0" sz="700" spc="-75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název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700">
                <a:latin typeface="Arial"/>
                <a:cs typeface="Arial"/>
              </a:rPr>
              <a:t>uveďte způsob identifikace </a:t>
            </a:r>
            <a:r>
              <a:rPr dirty="0" sz="700" spc="-5">
                <a:latin typeface="Arial"/>
                <a:cs typeface="Arial"/>
              </a:rPr>
              <a:t>nádob a </a:t>
            </a:r>
            <a:r>
              <a:rPr dirty="0" sz="700">
                <a:latin typeface="Arial"/>
                <a:cs typeface="Arial"/>
              </a:rPr>
              <a:t>pytlů při svozu (např. čárový kód, QR kód, RFID</a:t>
            </a:r>
            <a:r>
              <a:rPr dirty="0" sz="700" spc="-65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čipy...)</a:t>
            </a:r>
            <a:endParaRPr sz="700">
              <a:latin typeface="Arial"/>
              <a:cs typeface="Arial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5090286" y="5237708"/>
            <a:ext cx="2158365" cy="182880"/>
          </a:xfrm>
          <a:custGeom>
            <a:avLst/>
            <a:gdLst/>
            <a:ahLst/>
            <a:cxnLst/>
            <a:rect l="l" t="t" r="r" b="b"/>
            <a:pathLst>
              <a:path w="2158365" h="182879">
                <a:moveTo>
                  <a:pt x="0" y="182879"/>
                </a:moveTo>
                <a:lnTo>
                  <a:pt x="2157984" y="182879"/>
                </a:lnTo>
                <a:lnTo>
                  <a:pt x="2157984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5090286" y="5237708"/>
            <a:ext cx="2158365" cy="182880"/>
          </a:xfrm>
          <a:custGeom>
            <a:avLst/>
            <a:gdLst/>
            <a:ahLst/>
            <a:cxnLst/>
            <a:rect l="l" t="t" r="r" b="b"/>
            <a:pathLst>
              <a:path w="2158365" h="182879">
                <a:moveTo>
                  <a:pt x="0" y="182879"/>
                </a:moveTo>
                <a:lnTo>
                  <a:pt x="2157984" y="182879"/>
                </a:lnTo>
                <a:lnTo>
                  <a:pt x="2157984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238823" y="5788152"/>
            <a:ext cx="7086600" cy="1188720"/>
          </a:xfrm>
          <a:custGeom>
            <a:avLst/>
            <a:gdLst/>
            <a:ahLst/>
            <a:cxnLst/>
            <a:rect l="l" t="t" r="r" b="b"/>
            <a:pathLst>
              <a:path w="7086600" h="1188720">
                <a:moveTo>
                  <a:pt x="70408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143000"/>
                </a:lnTo>
                <a:lnTo>
                  <a:pt x="3593" y="1160795"/>
                </a:lnTo>
                <a:lnTo>
                  <a:pt x="13392" y="1175327"/>
                </a:lnTo>
                <a:lnTo>
                  <a:pt x="27924" y="1185126"/>
                </a:lnTo>
                <a:lnTo>
                  <a:pt x="45720" y="1188720"/>
                </a:lnTo>
                <a:lnTo>
                  <a:pt x="7040880" y="1188720"/>
                </a:lnTo>
                <a:lnTo>
                  <a:pt x="7058675" y="1185126"/>
                </a:lnTo>
                <a:lnTo>
                  <a:pt x="7073207" y="1175327"/>
                </a:lnTo>
                <a:lnTo>
                  <a:pt x="7083006" y="1160795"/>
                </a:lnTo>
                <a:lnTo>
                  <a:pt x="7086600" y="1143000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close/>
              </a:path>
            </a:pathLst>
          </a:custGeom>
          <a:solidFill>
            <a:srgbClr val="E9E9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238823" y="5788152"/>
            <a:ext cx="7086600" cy="1188720"/>
          </a:xfrm>
          <a:custGeom>
            <a:avLst/>
            <a:gdLst/>
            <a:ahLst/>
            <a:cxnLst/>
            <a:rect l="l" t="t" r="r" b="b"/>
            <a:pathLst>
              <a:path w="7086600" h="1188720">
                <a:moveTo>
                  <a:pt x="0" y="45720"/>
                </a:moveTo>
                <a:lnTo>
                  <a:pt x="0" y="1143000"/>
                </a:lnTo>
                <a:lnTo>
                  <a:pt x="3593" y="1160795"/>
                </a:lnTo>
                <a:lnTo>
                  <a:pt x="13392" y="1175327"/>
                </a:lnTo>
                <a:lnTo>
                  <a:pt x="27924" y="1185126"/>
                </a:lnTo>
                <a:lnTo>
                  <a:pt x="45720" y="1188720"/>
                </a:lnTo>
                <a:lnTo>
                  <a:pt x="7040880" y="1188720"/>
                </a:lnTo>
                <a:lnTo>
                  <a:pt x="7058675" y="1185126"/>
                </a:lnTo>
                <a:lnTo>
                  <a:pt x="7073207" y="1175327"/>
                </a:lnTo>
                <a:lnTo>
                  <a:pt x="7083006" y="1160795"/>
                </a:lnTo>
                <a:lnTo>
                  <a:pt x="7086600" y="1143000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457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 txBox="1"/>
          <p:nvPr/>
        </p:nvSpPr>
        <p:spPr>
          <a:xfrm>
            <a:off x="340423" y="5854128"/>
            <a:ext cx="1933575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b="1">
                <a:latin typeface="Arial"/>
                <a:cs typeface="Arial"/>
              </a:rPr>
              <a:t>6) PŘEDCHÁZENÍ VZNIKU</a:t>
            </a:r>
            <a:r>
              <a:rPr dirty="0" sz="800" spc="-105" b="1">
                <a:latin typeface="Arial"/>
                <a:cs typeface="Arial"/>
              </a:rPr>
              <a:t> </a:t>
            </a:r>
            <a:r>
              <a:rPr dirty="0" sz="800" b="1">
                <a:latin typeface="Arial"/>
                <a:cs typeface="Arial"/>
              </a:rPr>
              <a:t>BIOODPADŮ</a:t>
            </a:r>
            <a:endParaRPr sz="800">
              <a:latin typeface="Arial"/>
              <a:cs typeface="Arial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3005112" y="5796239"/>
            <a:ext cx="1410970" cy="2171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478790">
              <a:lnSpc>
                <a:spcPct val="111100"/>
              </a:lnSpc>
            </a:pPr>
            <a:r>
              <a:rPr dirty="0" sz="600" i="1">
                <a:latin typeface="Arial"/>
                <a:cs typeface="Arial"/>
              </a:rPr>
              <a:t>(ZAŠKRTNĚTE pole,</a:t>
            </a:r>
            <a:r>
              <a:rPr dirty="0" sz="600" spc="-100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která  </a:t>
            </a:r>
            <a:r>
              <a:rPr dirty="0" sz="600" i="1">
                <a:latin typeface="Arial"/>
                <a:cs typeface="Arial"/>
              </a:rPr>
              <a:t>odpovídají využívaným způsobům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sběru)</a:t>
            </a:r>
            <a:endParaRPr sz="600">
              <a:latin typeface="Arial"/>
              <a:cs typeface="Arial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2574582" y="630388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2574582" y="630388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2580932" y="6310236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2580932" y="6310236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3286264" y="630388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3286264" y="630388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3997947" y="630388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3997947" y="630388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2574582" y="648676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2574582" y="648676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2580932" y="6493116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2580932" y="6493116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3286264" y="648676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3286264" y="648676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3292614" y="6493116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3292614" y="6493116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3997947" y="648676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3997947" y="648676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2574582" y="666964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2574582" y="666964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3286264" y="666964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/>
          <p:nvPr/>
        </p:nvSpPr>
        <p:spPr>
          <a:xfrm>
            <a:off x="3286264" y="666964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/>
          <p:nvPr/>
        </p:nvSpPr>
        <p:spPr>
          <a:xfrm>
            <a:off x="3292614" y="6675996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/>
          <p:nvPr/>
        </p:nvSpPr>
        <p:spPr>
          <a:xfrm>
            <a:off x="3292614" y="6675996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164" name="object 164"/>
          <p:cNvGraphicFramePr>
            <a:graphicFrameLocks noGrp="1"/>
          </p:cNvGraphicFramePr>
          <p:nvPr/>
        </p:nvGraphicFramePr>
        <p:xfrm>
          <a:off x="349967" y="6013596"/>
          <a:ext cx="4065270" cy="8147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20239"/>
                <a:gridCol w="711682"/>
                <a:gridCol w="711682"/>
                <a:gridCol w="711682"/>
              </a:tblGrid>
              <a:tr h="259194">
                <a:tc>
                  <a:txBody>
                    <a:bodyPr/>
                    <a:lstStyle/>
                    <a:p>
                      <a:pPr marL="13906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typ biologicky rozložitelných</a:t>
                      </a:r>
                      <a:r>
                        <a:rPr dirty="0" sz="7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materiálů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28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122555" marR="114935" indent="8382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domácí 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kompostéry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87630" indent="64135">
                        <a:lnSpc>
                          <a:spcPts val="700"/>
                        </a:lnSpc>
                        <a:spcBef>
                          <a:spcPts val="28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komunitní 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kompostárna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619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13462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žádný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sběr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28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rostlinný materiál ze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zahrad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rostlinný materiál z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domácností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rostlinný materiál z veřejné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zeleně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65" name="object 165"/>
          <p:cNvSpPr/>
          <p:nvPr/>
        </p:nvSpPr>
        <p:spPr>
          <a:xfrm>
            <a:off x="3997947" y="666964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/>
          <p:nvPr/>
        </p:nvSpPr>
        <p:spPr>
          <a:xfrm>
            <a:off x="3997947" y="666964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 txBox="1"/>
          <p:nvPr/>
        </p:nvSpPr>
        <p:spPr>
          <a:xfrm>
            <a:off x="4480559" y="6016752"/>
            <a:ext cx="1344295" cy="571500"/>
          </a:xfrm>
          <a:prstGeom prst="rect">
            <a:avLst/>
          </a:prstGeom>
          <a:solidFill>
            <a:srgbClr val="D3D3D3"/>
          </a:solidFill>
          <a:ln w="6350">
            <a:solidFill>
              <a:srgbClr val="000000"/>
            </a:solidFill>
          </a:ln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750">
              <a:latin typeface="Times New Roman"/>
              <a:cs typeface="Times New Roman"/>
            </a:endParaRPr>
          </a:p>
          <a:p>
            <a:pPr algn="ctr" marL="53340" marR="45720">
              <a:lnSpc>
                <a:spcPct val="100000"/>
              </a:lnSpc>
            </a:pPr>
            <a:r>
              <a:rPr dirty="0" sz="700">
                <a:latin typeface="Arial"/>
                <a:cs typeface="Arial"/>
              </a:rPr>
              <a:t>Počet využívaných</a:t>
            </a:r>
            <a:r>
              <a:rPr dirty="0" sz="700" spc="-95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kompostérů  k domácímu kompostování  pořízených</a:t>
            </a:r>
            <a:r>
              <a:rPr dirty="0" sz="700" spc="-105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obcí*:</a:t>
            </a:r>
            <a:endParaRPr sz="700">
              <a:latin typeface="Arial"/>
              <a:cs typeface="Arial"/>
            </a:endParaRPr>
          </a:p>
        </p:txBody>
      </p:sp>
      <p:sp>
        <p:nvSpPr>
          <p:cNvPr id="168" name="object 168"/>
          <p:cNvSpPr/>
          <p:nvPr/>
        </p:nvSpPr>
        <p:spPr>
          <a:xfrm>
            <a:off x="4480559" y="6636702"/>
            <a:ext cx="1344295" cy="182880"/>
          </a:xfrm>
          <a:custGeom>
            <a:avLst/>
            <a:gdLst/>
            <a:ahLst/>
            <a:cxnLst/>
            <a:rect l="l" t="t" r="r" b="b"/>
            <a:pathLst>
              <a:path w="1344295" h="182879">
                <a:moveTo>
                  <a:pt x="1289304" y="0"/>
                </a:moveTo>
                <a:lnTo>
                  <a:pt x="54864" y="0"/>
                </a:lnTo>
                <a:lnTo>
                  <a:pt x="33507" y="4311"/>
                </a:lnTo>
                <a:lnTo>
                  <a:pt x="16068" y="16068"/>
                </a:lnTo>
                <a:lnTo>
                  <a:pt x="4311" y="33507"/>
                </a:lnTo>
                <a:lnTo>
                  <a:pt x="0" y="54864"/>
                </a:lnTo>
                <a:lnTo>
                  <a:pt x="0" y="128016"/>
                </a:lnTo>
                <a:lnTo>
                  <a:pt x="4311" y="149372"/>
                </a:lnTo>
                <a:lnTo>
                  <a:pt x="16068" y="166811"/>
                </a:lnTo>
                <a:lnTo>
                  <a:pt x="33507" y="178568"/>
                </a:lnTo>
                <a:lnTo>
                  <a:pt x="54864" y="182880"/>
                </a:lnTo>
                <a:lnTo>
                  <a:pt x="1289304" y="182880"/>
                </a:lnTo>
                <a:lnTo>
                  <a:pt x="1310660" y="178568"/>
                </a:lnTo>
                <a:lnTo>
                  <a:pt x="1328099" y="166811"/>
                </a:lnTo>
                <a:lnTo>
                  <a:pt x="1339856" y="149372"/>
                </a:lnTo>
                <a:lnTo>
                  <a:pt x="1344168" y="128016"/>
                </a:lnTo>
                <a:lnTo>
                  <a:pt x="1344168" y="54864"/>
                </a:lnTo>
                <a:lnTo>
                  <a:pt x="1339856" y="33507"/>
                </a:lnTo>
                <a:lnTo>
                  <a:pt x="1328099" y="16068"/>
                </a:lnTo>
                <a:lnTo>
                  <a:pt x="1310660" y="4311"/>
                </a:lnTo>
                <a:lnTo>
                  <a:pt x="12893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/>
          <p:nvPr/>
        </p:nvSpPr>
        <p:spPr>
          <a:xfrm>
            <a:off x="4535423" y="6636702"/>
            <a:ext cx="1234440" cy="0"/>
          </a:xfrm>
          <a:custGeom>
            <a:avLst/>
            <a:gdLst/>
            <a:ahLst/>
            <a:cxnLst/>
            <a:rect l="l" t="t" r="r" b="b"/>
            <a:pathLst>
              <a:path w="1234439" h="0">
                <a:moveTo>
                  <a:pt x="0" y="0"/>
                </a:moveTo>
                <a:lnTo>
                  <a:pt x="123444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0" name="object 170"/>
          <p:cNvSpPr/>
          <p:nvPr/>
        </p:nvSpPr>
        <p:spPr>
          <a:xfrm>
            <a:off x="4535423" y="6819582"/>
            <a:ext cx="1234440" cy="0"/>
          </a:xfrm>
          <a:custGeom>
            <a:avLst/>
            <a:gdLst/>
            <a:ahLst/>
            <a:cxnLst/>
            <a:rect l="l" t="t" r="r" b="b"/>
            <a:pathLst>
              <a:path w="1234439" h="0">
                <a:moveTo>
                  <a:pt x="0" y="0"/>
                </a:moveTo>
                <a:lnTo>
                  <a:pt x="123444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1" name="object 171"/>
          <p:cNvSpPr/>
          <p:nvPr/>
        </p:nvSpPr>
        <p:spPr>
          <a:xfrm>
            <a:off x="5824728" y="6691566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2" name="object 172"/>
          <p:cNvSpPr/>
          <p:nvPr/>
        </p:nvSpPr>
        <p:spPr>
          <a:xfrm>
            <a:off x="4480559" y="6691566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3" name="object 173"/>
          <p:cNvSpPr/>
          <p:nvPr/>
        </p:nvSpPr>
        <p:spPr>
          <a:xfrm>
            <a:off x="4480559" y="6764718"/>
            <a:ext cx="55244" cy="55244"/>
          </a:xfrm>
          <a:custGeom>
            <a:avLst/>
            <a:gdLst/>
            <a:ahLst/>
            <a:cxnLst/>
            <a:rect l="l" t="t" r="r" b="b"/>
            <a:pathLst>
              <a:path w="55245" h="55245">
                <a:moveTo>
                  <a:pt x="0" y="0"/>
                </a:moveTo>
                <a:lnTo>
                  <a:pt x="4311" y="21356"/>
                </a:lnTo>
                <a:lnTo>
                  <a:pt x="16068" y="38795"/>
                </a:lnTo>
                <a:lnTo>
                  <a:pt x="33507" y="50552"/>
                </a:lnTo>
                <a:lnTo>
                  <a:pt x="54864" y="54864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4" name="object 174"/>
          <p:cNvSpPr/>
          <p:nvPr/>
        </p:nvSpPr>
        <p:spPr>
          <a:xfrm>
            <a:off x="5769864" y="6764718"/>
            <a:ext cx="55244" cy="55244"/>
          </a:xfrm>
          <a:custGeom>
            <a:avLst/>
            <a:gdLst/>
            <a:ahLst/>
            <a:cxnLst/>
            <a:rect l="l" t="t" r="r" b="b"/>
            <a:pathLst>
              <a:path w="55245" h="55245">
                <a:moveTo>
                  <a:pt x="0" y="54863"/>
                </a:moveTo>
                <a:lnTo>
                  <a:pt x="21356" y="50552"/>
                </a:lnTo>
                <a:lnTo>
                  <a:pt x="38795" y="38795"/>
                </a:lnTo>
                <a:lnTo>
                  <a:pt x="50552" y="21356"/>
                </a:lnTo>
                <a:lnTo>
                  <a:pt x="54864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5" name="object 175"/>
          <p:cNvSpPr/>
          <p:nvPr/>
        </p:nvSpPr>
        <p:spPr>
          <a:xfrm>
            <a:off x="5769864" y="6636702"/>
            <a:ext cx="55244" cy="55244"/>
          </a:xfrm>
          <a:custGeom>
            <a:avLst/>
            <a:gdLst/>
            <a:ahLst/>
            <a:cxnLst/>
            <a:rect l="l" t="t" r="r" b="b"/>
            <a:pathLst>
              <a:path w="55245" h="55245">
                <a:moveTo>
                  <a:pt x="54863" y="54864"/>
                </a:moveTo>
                <a:lnTo>
                  <a:pt x="50552" y="33507"/>
                </a:lnTo>
                <a:lnTo>
                  <a:pt x="38795" y="16068"/>
                </a:lnTo>
                <a:lnTo>
                  <a:pt x="21356" y="4311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6" name="object 176"/>
          <p:cNvSpPr/>
          <p:nvPr/>
        </p:nvSpPr>
        <p:spPr>
          <a:xfrm>
            <a:off x="4480559" y="6636702"/>
            <a:ext cx="55244" cy="55244"/>
          </a:xfrm>
          <a:custGeom>
            <a:avLst/>
            <a:gdLst/>
            <a:ahLst/>
            <a:cxnLst/>
            <a:rect l="l" t="t" r="r" b="b"/>
            <a:pathLst>
              <a:path w="55245" h="55245">
                <a:moveTo>
                  <a:pt x="54863" y="0"/>
                </a:moveTo>
                <a:lnTo>
                  <a:pt x="33507" y="4311"/>
                </a:lnTo>
                <a:lnTo>
                  <a:pt x="16068" y="16068"/>
                </a:lnTo>
                <a:lnTo>
                  <a:pt x="4311" y="33507"/>
                </a:lnTo>
                <a:lnTo>
                  <a:pt x="0" y="54864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7" name="object 177"/>
          <p:cNvSpPr txBox="1"/>
          <p:nvPr/>
        </p:nvSpPr>
        <p:spPr>
          <a:xfrm>
            <a:off x="5897879" y="6016752"/>
            <a:ext cx="1344295" cy="571500"/>
          </a:xfrm>
          <a:prstGeom prst="rect">
            <a:avLst/>
          </a:prstGeom>
          <a:solidFill>
            <a:srgbClr val="D3D3D3"/>
          </a:solidFill>
          <a:ln w="6350">
            <a:solidFill>
              <a:srgbClr val="000000"/>
            </a:solidFill>
          </a:ln>
        </p:spPr>
        <p:txBody>
          <a:bodyPr wrap="square" lIns="0" tIns="59055" rIns="0" bIns="0" rtlCol="0" vert="horz">
            <a:spAutoFit/>
          </a:bodyPr>
          <a:lstStyle/>
          <a:p>
            <a:pPr algn="ctr" marL="38735" marR="31115">
              <a:lnSpc>
                <a:spcPct val="100000"/>
              </a:lnSpc>
              <a:spcBef>
                <a:spcPts val="465"/>
              </a:spcBef>
            </a:pPr>
            <a:r>
              <a:rPr dirty="0" sz="700">
                <a:latin typeface="Arial"/>
                <a:cs typeface="Arial"/>
              </a:rPr>
              <a:t>Množství rostlinných zbytků z  území obce zkompostovaných  za rok v komunitní</a:t>
            </a:r>
            <a:r>
              <a:rPr dirty="0" sz="700" spc="-100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kompostárně  </a:t>
            </a:r>
            <a:r>
              <a:rPr dirty="0" sz="700">
                <a:solidFill>
                  <a:srgbClr val="FF0000"/>
                </a:solidFill>
                <a:latin typeface="Arial"/>
                <a:cs typeface="Arial"/>
              </a:rPr>
              <a:t>(v</a:t>
            </a:r>
            <a:r>
              <a:rPr dirty="0" sz="700" spc="-10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FF0000"/>
                </a:solidFill>
                <a:latin typeface="Arial"/>
                <a:cs typeface="Arial"/>
              </a:rPr>
              <a:t>tunách)</a:t>
            </a:r>
            <a:r>
              <a:rPr dirty="0" sz="700">
                <a:latin typeface="Arial"/>
                <a:cs typeface="Arial"/>
              </a:rPr>
              <a:t>*:</a:t>
            </a:r>
            <a:endParaRPr sz="700">
              <a:latin typeface="Arial"/>
              <a:cs typeface="Arial"/>
            </a:endParaRPr>
          </a:p>
        </p:txBody>
      </p:sp>
      <p:sp>
        <p:nvSpPr>
          <p:cNvPr id="178" name="object 178"/>
          <p:cNvSpPr/>
          <p:nvPr/>
        </p:nvSpPr>
        <p:spPr>
          <a:xfrm>
            <a:off x="5897879" y="6636702"/>
            <a:ext cx="1344295" cy="182880"/>
          </a:xfrm>
          <a:custGeom>
            <a:avLst/>
            <a:gdLst/>
            <a:ahLst/>
            <a:cxnLst/>
            <a:rect l="l" t="t" r="r" b="b"/>
            <a:pathLst>
              <a:path w="1344295" h="182879">
                <a:moveTo>
                  <a:pt x="1289304" y="0"/>
                </a:moveTo>
                <a:lnTo>
                  <a:pt x="54864" y="0"/>
                </a:lnTo>
                <a:lnTo>
                  <a:pt x="33507" y="4311"/>
                </a:lnTo>
                <a:lnTo>
                  <a:pt x="16068" y="16068"/>
                </a:lnTo>
                <a:lnTo>
                  <a:pt x="4311" y="33507"/>
                </a:lnTo>
                <a:lnTo>
                  <a:pt x="0" y="54864"/>
                </a:lnTo>
                <a:lnTo>
                  <a:pt x="0" y="128016"/>
                </a:lnTo>
                <a:lnTo>
                  <a:pt x="4311" y="149372"/>
                </a:lnTo>
                <a:lnTo>
                  <a:pt x="16068" y="166811"/>
                </a:lnTo>
                <a:lnTo>
                  <a:pt x="33507" y="178568"/>
                </a:lnTo>
                <a:lnTo>
                  <a:pt x="54864" y="182880"/>
                </a:lnTo>
                <a:lnTo>
                  <a:pt x="1289304" y="182880"/>
                </a:lnTo>
                <a:lnTo>
                  <a:pt x="1310660" y="178568"/>
                </a:lnTo>
                <a:lnTo>
                  <a:pt x="1328099" y="166811"/>
                </a:lnTo>
                <a:lnTo>
                  <a:pt x="1339856" y="149372"/>
                </a:lnTo>
                <a:lnTo>
                  <a:pt x="1344168" y="128016"/>
                </a:lnTo>
                <a:lnTo>
                  <a:pt x="1344168" y="54864"/>
                </a:lnTo>
                <a:lnTo>
                  <a:pt x="1339856" y="33507"/>
                </a:lnTo>
                <a:lnTo>
                  <a:pt x="1328099" y="16068"/>
                </a:lnTo>
                <a:lnTo>
                  <a:pt x="1310660" y="4311"/>
                </a:lnTo>
                <a:lnTo>
                  <a:pt x="12893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9" name="object 179"/>
          <p:cNvSpPr/>
          <p:nvPr/>
        </p:nvSpPr>
        <p:spPr>
          <a:xfrm>
            <a:off x="5952744" y="6636702"/>
            <a:ext cx="1234440" cy="0"/>
          </a:xfrm>
          <a:custGeom>
            <a:avLst/>
            <a:gdLst/>
            <a:ahLst/>
            <a:cxnLst/>
            <a:rect l="l" t="t" r="r" b="b"/>
            <a:pathLst>
              <a:path w="1234440" h="0">
                <a:moveTo>
                  <a:pt x="0" y="0"/>
                </a:moveTo>
                <a:lnTo>
                  <a:pt x="123444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0" name="object 180"/>
          <p:cNvSpPr/>
          <p:nvPr/>
        </p:nvSpPr>
        <p:spPr>
          <a:xfrm>
            <a:off x="5952744" y="6819582"/>
            <a:ext cx="1234440" cy="0"/>
          </a:xfrm>
          <a:custGeom>
            <a:avLst/>
            <a:gdLst/>
            <a:ahLst/>
            <a:cxnLst/>
            <a:rect l="l" t="t" r="r" b="b"/>
            <a:pathLst>
              <a:path w="1234440" h="0">
                <a:moveTo>
                  <a:pt x="0" y="0"/>
                </a:moveTo>
                <a:lnTo>
                  <a:pt x="123444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1" name="object 181"/>
          <p:cNvSpPr/>
          <p:nvPr/>
        </p:nvSpPr>
        <p:spPr>
          <a:xfrm>
            <a:off x="7242047" y="6691566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2" name="object 182"/>
          <p:cNvSpPr/>
          <p:nvPr/>
        </p:nvSpPr>
        <p:spPr>
          <a:xfrm>
            <a:off x="5897879" y="6691566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3" name="object 183"/>
          <p:cNvSpPr/>
          <p:nvPr/>
        </p:nvSpPr>
        <p:spPr>
          <a:xfrm>
            <a:off x="5897879" y="6764718"/>
            <a:ext cx="55244" cy="55244"/>
          </a:xfrm>
          <a:custGeom>
            <a:avLst/>
            <a:gdLst/>
            <a:ahLst/>
            <a:cxnLst/>
            <a:rect l="l" t="t" r="r" b="b"/>
            <a:pathLst>
              <a:path w="55245" h="55245">
                <a:moveTo>
                  <a:pt x="0" y="0"/>
                </a:moveTo>
                <a:lnTo>
                  <a:pt x="4311" y="21356"/>
                </a:lnTo>
                <a:lnTo>
                  <a:pt x="16068" y="38795"/>
                </a:lnTo>
                <a:lnTo>
                  <a:pt x="33507" y="50552"/>
                </a:lnTo>
                <a:lnTo>
                  <a:pt x="54864" y="54864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4" name="object 184"/>
          <p:cNvSpPr/>
          <p:nvPr/>
        </p:nvSpPr>
        <p:spPr>
          <a:xfrm>
            <a:off x="7187183" y="6764718"/>
            <a:ext cx="55244" cy="55244"/>
          </a:xfrm>
          <a:custGeom>
            <a:avLst/>
            <a:gdLst/>
            <a:ahLst/>
            <a:cxnLst/>
            <a:rect l="l" t="t" r="r" b="b"/>
            <a:pathLst>
              <a:path w="55245" h="55245">
                <a:moveTo>
                  <a:pt x="0" y="54863"/>
                </a:moveTo>
                <a:lnTo>
                  <a:pt x="21356" y="50552"/>
                </a:lnTo>
                <a:lnTo>
                  <a:pt x="38795" y="38795"/>
                </a:lnTo>
                <a:lnTo>
                  <a:pt x="50552" y="21356"/>
                </a:lnTo>
                <a:lnTo>
                  <a:pt x="54864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5" name="object 185"/>
          <p:cNvSpPr/>
          <p:nvPr/>
        </p:nvSpPr>
        <p:spPr>
          <a:xfrm>
            <a:off x="7187183" y="6636702"/>
            <a:ext cx="55244" cy="55244"/>
          </a:xfrm>
          <a:custGeom>
            <a:avLst/>
            <a:gdLst/>
            <a:ahLst/>
            <a:cxnLst/>
            <a:rect l="l" t="t" r="r" b="b"/>
            <a:pathLst>
              <a:path w="55245" h="55245">
                <a:moveTo>
                  <a:pt x="54864" y="54864"/>
                </a:moveTo>
                <a:lnTo>
                  <a:pt x="50552" y="33507"/>
                </a:lnTo>
                <a:lnTo>
                  <a:pt x="38795" y="16068"/>
                </a:lnTo>
                <a:lnTo>
                  <a:pt x="21356" y="4311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6" name="object 186"/>
          <p:cNvSpPr/>
          <p:nvPr/>
        </p:nvSpPr>
        <p:spPr>
          <a:xfrm>
            <a:off x="5897879" y="6636702"/>
            <a:ext cx="55244" cy="55244"/>
          </a:xfrm>
          <a:custGeom>
            <a:avLst/>
            <a:gdLst/>
            <a:ahLst/>
            <a:cxnLst/>
            <a:rect l="l" t="t" r="r" b="b"/>
            <a:pathLst>
              <a:path w="55245" h="55245">
                <a:moveTo>
                  <a:pt x="54863" y="0"/>
                </a:moveTo>
                <a:lnTo>
                  <a:pt x="33507" y="4311"/>
                </a:lnTo>
                <a:lnTo>
                  <a:pt x="16068" y="16068"/>
                </a:lnTo>
                <a:lnTo>
                  <a:pt x="4311" y="33507"/>
                </a:lnTo>
                <a:lnTo>
                  <a:pt x="0" y="54864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7" name="object 187"/>
          <p:cNvSpPr txBox="1"/>
          <p:nvPr/>
        </p:nvSpPr>
        <p:spPr>
          <a:xfrm>
            <a:off x="5105844" y="6664985"/>
            <a:ext cx="2130425" cy="2781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03020">
              <a:lnSpc>
                <a:spcPct val="100000"/>
              </a:lnSpc>
            </a:pPr>
            <a:r>
              <a:rPr dirty="0" sz="700">
                <a:latin typeface="Arial"/>
                <a:cs typeface="Arial"/>
              </a:rPr>
              <a:t>29,880</a:t>
            </a:r>
            <a:r>
              <a:rPr dirty="0" sz="700" spc="-105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t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dirty="0" sz="600" i="1">
                <a:latin typeface="Arial"/>
                <a:cs typeface="Arial"/>
              </a:rPr>
              <a:t>* pokud nemáte přesné údaje, určete kvalifikovaným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odhadem</a:t>
            </a:r>
            <a:endParaRPr sz="600">
              <a:latin typeface="Arial"/>
              <a:cs typeface="Arial"/>
            </a:endParaRPr>
          </a:p>
        </p:txBody>
      </p:sp>
      <p:sp>
        <p:nvSpPr>
          <p:cNvPr id="188" name="object 188"/>
          <p:cNvSpPr/>
          <p:nvPr/>
        </p:nvSpPr>
        <p:spPr>
          <a:xfrm>
            <a:off x="238823" y="7082028"/>
            <a:ext cx="7086600" cy="3200400"/>
          </a:xfrm>
          <a:custGeom>
            <a:avLst/>
            <a:gdLst/>
            <a:ahLst/>
            <a:cxnLst/>
            <a:rect l="l" t="t" r="r" b="b"/>
            <a:pathLst>
              <a:path w="7086600" h="3200400">
                <a:moveTo>
                  <a:pt x="70408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3154680"/>
                </a:lnTo>
                <a:lnTo>
                  <a:pt x="3593" y="3172475"/>
                </a:lnTo>
                <a:lnTo>
                  <a:pt x="13392" y="3187007"/>
                </a:lnTo>
                <a:lnTo>
                  <a:pt x="27924" y="3196806"/>
                </a:lnTo>
                <a:lnTo>
                  <a:pt x="45720" y="3200400"/>
                </a:lnTo>
                <a:lnTo>
                  <a:pt x="7040880" y="3200400"/>
                </a:lnTo>
                <a:lnTo>
                  <a:pt x="7058675" y="3196806"/>
                </a:lnTo>
                <a:lnTo>
                  <a:pt x="7073207" y="3187007"/>
                </a:lnTo>
                <a:lnTo>
                  <a:pt x="7083006" y="3172475"/>
                </a:lnTo>
                <a:lnTo>
                  <a:pt x="7086600" y="3154680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close/>
              </a:path>
            </a:pathLst>
          </a:custGeom>
          <a:solidFill>
            <a:srgbClr val="E9E9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9" name="object 189"/>
          <p:cNvSpPr/>
          <p:nvPr/>
        </p:nvSpPr>
        <p:spPr>
          <a:xfrm>
            <a:off x="238823" y="7082028"/>
            <a:ext cx="7086600" cy="3200400"/>
          </a:xfrm>
          <a:custGeom>
            <a:avLst/>
            <a:gdLst/>
            <a:ahLst/>
            <a:cxnLst/>
            <a:rect l="l" t="t" r="r" b="b"/>
            <a:pathLst>
              <a:path w="7086600" h="3200400">
                <a:moveTo>
                  <a:pt x="0" y="45720"/>
                </a:moveTo>
                <a:lnTo>
                  <a:pt x="0" y="3154680"/>
                </a:lnTo>
                <a:lnTo>
                  <a:pt x="3593" y="3172475"/>
                </a:lnTo>
                <a:lnTo>
                  <a:pt x="13392" y="3187007"/>
                </a:lnTo>
                <a:lnTo>
                  <a:pt x="27924" y="3196806"/>
                </a:lnTo>
                <a:lnTo>
                  <a:pt x="45720" y="3200400"/>
                </a:lnTo>
                <a:lnTo>
                  <a:pt x="7040880" y="3200400"/>
                </a:lnTo>
                <a:lnTo>
                  <a:pt x="7058675" y="3196806"/>
                </a:lnTo>
                <a:lnTo>
                  <a:pt x="7073207" y="3187007"/>
                </a:lnTo>
                <a:lnTo>
                  <a:pt x="7083006" y="3172475"/>
                </a:lnTo>
                <a:lnTo>
                  <a:pt x="7086600" y="3154680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457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0" name="object 190"/>
          <p:cNvSpPr txBox="1"/>
          <p:nvPr/>
        </p:nvSpPr>
        <p:spPr>
          <a:xfrm>
            <a:off x="340423" y="7121982"/>
            <a:ext cx="1487805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b="1">
                <a:latin typeface="Arial"/>
                <a:cs typeface="Arial"/>
              </a:rPr>
              <a:t>7) NAKLÁDÁNÍ S</a:t>
            </a:r>
            <a:r>
              <a:rPr dirty="0" sz="800" spc="-105" b="1">
                <a:latin typeface="Arial"/>
                <a:cs typeface="Arial"/>
              </a:rPr>
              <a:t> </a:t>
            </a:r>
            <a:r>
              <a:rPr dirty="0" sz="800" b="1">
                <a:latin typeface="Arial"/>
                <a:cs typeface="Arial"/>
              </a:rPr>
              <a:t>BIOODPADY</a:t>
            </a:r>
            <a:endParaRPr sz="800">
              <a:latin typeface="Arial"/>
              <a:cs typeface="Arial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3273450" y="7181291"/>
            <a:ext cx="1855470" cy="105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i="1">
                <a:latin typeface="Arial"/>
                <a:cs typeface="Arial"/>
              </a:rPr>
              <a:t>(vyplňte ČÍSLEM hmotnost biodpadu dle daného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typu)</a:t>
            </a:r>
            <a:endParaRPr sz="600">
              <a:latin typeface="Arial"/>
              <a:cs typeface="Arial"/>
            </a:endParaRPr>
          </a:p>
        </p:txBody>
      </p:sp>
      <p:sp>
        <p:nvSpPr>
          <p:cNvPr id="192" name="object 192"/>
          <p:cNvSpPr/>
          <p:nvPr/>
        </p:nvSpPr>
        <p:spPr>
          <a:xfrm>
            <a:off x="4699393" y="789731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999"/>
                </a:moveTo>
                <a:lnTo>
                  <a:pt x="127000" y="126999"/>
                </a:lnTo>
                <a:lnTo>
                  <a:pt x="127000" y="0"/>
                </a:lnTo>
                <a:lnTo>
                  <a:pt x="0" y="0"/>
                </a:lnTo>
                <a:lnTo>
                  <a:pt x="0" y="126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3" name="object 193"/>
          <p:cNvSpPr/>
          <p:nvPr/>
        </p:nvSpPr>
        <p:spPr>
          <a:xfrm>
            <a:off x="4699393" y="789731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999"/>
                </a:moveTo>
                <a:lnTo>
                  <a:pt x="127000" y="126999"/>
                </a:lnTo>
                <a:lnTo>
                  <a:pt x="127000" y="0"/>
                </a:lnTo>
                <a:lnTo>
                  <a:pt x="0" y="0"/>
                </a:lnTo>
                <a:lnTo>
                  <a:pt x="0" y="12699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4" name="object 194"/>
          <p:cNvSpPr/>
          <p:nvPr/>
        </p:nvSpPr>
        <p:spPr>
          <a:xfrm>
            <a:off x="4699393" y="808019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5" name="object 195"/>
          <p:cNvSpPr/>
          <p:nvPr/>
        </p:nvSpPr>
        <p:spPr>
          <a:xfrm>
            <a:off x="4699393" y="808019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6" name="object 196"/>
          <p:cNvSpPr/>
          <p:nvPr/>
        </p:nvSpPr>
        <p:spPr>
          <a:xfrm>
            <a:off x="4705743" y="8086547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7" name="object 197"/>
          <p:cNvSpPr/>
          <p:nvPr/>
        </p:nvSpPr>
        <p:spPr>
          <a:xfrm>
            <a:off x="4705743" y="8086547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8" name="object 198"/>
          <p:cNvSpPr/>
          <p:nvPr/>
        </p:nvSpPr>
        <p:spPr>
          <a:xfrm>
            <a:off x="4699393" y="826307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9" name="object 199"/>
          <p:cNvSpPr/>
          <p:nvPr/>
        </p:nvSpPr>
        <p:spPr>
          <a:xfrm>
            <a:off x="4699393" y="826307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0" name="object 200"/>
          <p:cNvSpPr/>
          <p:nvPr/>
        </p:nvSpPr>
        <p:spPr>
          <a:xfrm>
            <a:off x="4705743" y="8269427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1" name="object 201"/>
          <p:cNvSpPr/>
          <p:nvPr/>
        </p:nvSpPr>
        <p:spPr>
          <a:xfrm>
            <a:off x="4705743" y="8269427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2" name="object 202"/>
          <p:cNvSpPr/>
          <p:nvPr/>
        </p:nvSpPr>
        <p:spPr>
          <a:xfrm>
            <a:off x="4699393" y="844595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3" name="object 203"/>
          <p:cNvSpPr/>
          <p:nvPr/>
        </p:nvSpPr>
        <p:spPr>
          <a:xfrm>
            <a:off x="4699393" y="844595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204" name="object 204"/>
          <p:cNvGraphicFramePr>
            <a:graphicFrameLocks noGrp="1"/>
          </p:cNvGraphicFramePr>
          <p:nvPr/>
        </p:nvGraphicFramePr>
        <p:xfrm>
          <a:off x="339744" y="7307472"/>
          <a:ext cx="4776470" cy="1479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592"/>
                <a:gridCol w="711682"/>
                <a:gridCol w="711682"/>
              </a:tblGrid>
              <a:tr h="163004">
                <a:tc gridSpan="3"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7a) Množství sebraných</a:t>
                      </a:r>
                      <a:r>
                        <a:rPr dirty="0" sz="7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bioodpadů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524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957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typ</a:t>
                      </a:r>
                      <a:r>
                        <a:rPr dirty="0" sz="7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bioodpadu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177165" marR="95250" indent="2413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celková  hmotnost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*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(v</a:t>
                      </a:r>
                      <a:r>
                        <a:rPr dirty="0" sz="700" spc="-1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147320" marR="139700" indent="8382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žádné 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bioodpady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7810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biologický rostlinný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odpad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ze zahrad (20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02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01)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</a:t>
                      </a:r>
                      <a:r>
                        <a:rPr dirty="0" sz="7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občanů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r" marR="5270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14,940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t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biologický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odpad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z kuchyní (20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01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08)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občanů - tzv.</a:t>
                      </a:r>
                      <a:r>
                        <a:rPr dirty="0" sz="7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gastroodpad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odpad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z kuchyní, jídelen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stravoven zapojených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do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obecního</a:t>
                      </a:r>
                      <a:r>
                        <a:rPr dirty="0" sz="7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systému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odpad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z údržby obecní</a:t>
                      </a:r>
                      <a:r>
                        <a:rPr dirty="0" sz="7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zeleně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r" marR="5270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14,940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t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celkem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r" marR="5270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29,880</a:t>
                      </a:r>
                      <a:r>
                        <a:rPr dirty="0" sz="700" spc="-10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t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05" name="object 205"/>
          <p:cNvSpPr/>
          <p:nvPr/>
        </p:nvSpPr>
        <p:spPr>
          <a:xfrm>
            <a:off x="4699393" y="862883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999"/>
                </a:moveTo>
                <a:lnTo>
                  <a:pt x="127000" y="126999"/>
                </a:lnTo>
                <a:lnTo>
                  <a:pt x="127000" y="0"/>
                </a:lnTo>
                <a:lnTo>
                  <a:pt x="0" y="0"/>
                </a:lnTo>
                <a:lnTo>
                  <a:pt x="0" y="126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6" name="object 206"/>
          <p:cNvSpPr/>
          <p:nvPr/>
        </p:nvSpPr>
        <p:spPr>
          <a:xfrm>
            <a:off x="4699393" y="862883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999"/>
                </a:moveTo>
                <a:lnTo>
                  <a:pt x="127000" y="126999"/>
                </a:lnTo>
                <a:lnTo>
                  <a:pt x="127000" y="0"/>
                </a:lnTo>
                <a:lnTo>
                  <a:pt x="0" y="0"/>
                </a:lnTo>
                <a:lnTo>
                  <a:pt x="0" y="12699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7" name="object 207"/>
          <p:cNvSpPr txBox="1"/>
          <p:nvPr/>
        </p:nvSpPr>
        <p:spPr>
          <a:xfrm>
            <a:off x="330200" y="8792032"/>
            <a:ext cx="6910705" cy="2197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i="1">
                <a:latin typeface="Arial"/>
                <a:cs typeface="Arial"/>
              </a:rPr>
              <a:t>* pokud nemáte přesné údaje o hmotnosti, určete kvalifikovaným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odhadem</a:t>
            </a:r>
            <a:endParaRPr sz="600">
              <a:latin typeface="Arial"/>
              <a:cs typeface="Arial"/>
            </a:endParaRPr>
          </a:p>
          <a:p>
            <a:pPr marL="3611245">
              <a:lnSpc>
                <a:spcPct val="100000"/>
              </a:lnSpc>
              <a:spcBef>
                <a:spcPts val="180"/>
              </a:spcBef>
            </a:pPr>
            <a:r>
              <a:rPr dirty="0" sz="600" i="1">
                <a:latin typeface="Arial"/>
                <a:cs typeface="Arial"/>
              </a:rPr>
              <a:t>(ZAŠKRTNĚTE pole, která odpovídají využívaným způsobům využití nebo odstranění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bioodpadů)</a:t>
            </a:r>
            <a:endParaRPr sz="600">
              <a:latin typeface="Arial"/>
              <a:cs typeface="Arial"/>
            </a:endParaRPr>
          </a:p>
        </p:txBody>
      </p:sp>
      <p:sp>
        <p:nvSpPr>
          <p:cNvPr id="208" name="object 208"/>
          <p:cNvSpPr/>
          <p:nvPr/>
        </p:nvSpPr>
        <p:spPr>
          <a:xfrm>
            <a:off x="3987711" y="944869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9" name="object 209"/>
          <p:cNvSpPr/>
          <p:nvPr/>
        </p:nvSpPr>
        <p:spPr>
          <a:xfrm>
            <a:off x="3987711" y="944869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0" name="object 210"/>
          <p:cNvSpPr/>
          <p:nvPr/>
        </p:nvSpPr>
        <p:spPr>
          <a:xfrm>
            <a:off x="3994061" y="9455048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1" name="object 211"/>
          <p:cNvSpPr/>
          <p:nvPr/>
        </p:nvSpPr>
        <p:spPr>
          <a:xfrm>
            <a:off x="3994061" y="9455048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2" name="object 212"/>
          <p:cNvSpPr/>
          <p:nvPr/>
        </p:nvSpPr>
        <p:spPr>
          <a:xfrm>
            <a:off x="4699393" y="944869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3" name="object 213"/>
          <p:cNvSpPr/>
          <p:nvPr/>
        </p:nvSpPr>
        <p:spPr>
          <a:xfrm>
            <a:off x="4699393" y="944869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4" name="object 214"/>
          <p:cNvSpPr/>
          <p:nvPr/>
        </p:nvSpPr>
        <p:spPr>
          <a:xfrm>
            <a:off x="5411076" y="944869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5" name="object 215"/>
          <p:cNvSpPr/>
          <p:nvPr/>
        </p:nvSpPr>
        <p:spPr>
          <a:xfrm>
            <a:off x="5411076" y="944869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6" name="object 216"/>
          <p:cNvSpPr/>
          <p:nvPr/>
        </p:nvSpPr>
        <p:spPr>
          <a:xfrm>
            <a:off x="6122758" y="944869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7" name="object 217"/>
          <p:cNvSpPr/>
          <p:nvPr/>
        </p:nvSpPr>
        <p:spPr>
          <a:xfrm>
            <a:off x="6122758" y="944869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8" name="object 218"/>
          <p:cNvSpPr/>
          <p:nvPr/>
        </p:nvSpPr>
        <p:spPr>
          <a:xfrm>
            <a:off x="6834441" y="944869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9" name="object 219"/>
          <p:cNvSpPr/>
          <p:nvPr/>
        </p:nvSpPr>
        <p:spPr>
          <a:xfrm>
            <a:off x="6834441" y="944869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0" name="object 220"/>
          <p:cNvSpPr/>
          <p:nvPr/>
        </p:nvSpPr>
        <p:spPr>
          <a:xfrm>
            <a:off x="3987711" y="963157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1" name="object 221"/>
          <p:cNvSpPr/>
          <p:nvPr/>
        </p:nvSpPr>
        <p:spPr>
          <a:xfrm>
            <a:off x="3987711" y="963157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2" name="object 222"/>
          <p:cNvSpPr/>
          <p:nvPr/>
        </p:nvSpPr>
        <p:spPr>
          <a:xfrm>
            <a:off x="4699393" y="963157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3" name="object 223"/>
          <p:cNvSpPr/>
          <p:nvPr/>
        </p:nvSpPr>
        <p:spPr>
          <a:xfrm>
            <a:off x="4699393" y="963157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4" name="object 224"/>
          <p:cNvSpPr/>
          <p:nvPr/>
        </p:nvSpPr>
        <p:spPr>
          <a:xfrm>
            <a:off x="5411076" y="963157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5" name="object 225"/>
          <p:cNvSpPr/>
          <p:nvPr/>
        </p:nvSpPr>
        <p:spPr>
          <a:xfrm>
            <a:off x="5411076" y="963157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6" name="object 226"/>
          <p:cNvSpPr/>
          <p:nvPr/>
        </p:nvSpPr>
        <p:spPr>
          <a:xfrm>
            <a:off x="6122758" y="963157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7" name="object 227"/>
          <p:cNvSpPr/>
          <p:nvPr/>
        </p:nvSpPr>
        <p:spPr>
          <a:xfrm>
            <a:off x="6122758" y="963157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8" name="object 228"/>
          <p:cNvSpPr/>
          <p:nvPr/>
        </p:nvSpPr>
        <p:spPr>
          <a:xfrm>
            <a:off x="6834441" y="963157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9" name="object 229"/>
          <p:cNvSpPr/>
          <p:nvPr/>
        </p:nvSpPr>
        <p:spPr>
          <a:xfrm>
            <a:off x="6834441" y="963157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0" name="object 230"/>
          <p:cNvSpPr/>
          <p:nvPr/>
        </p:nvSpPr>
        <p:spPr>
          <a:xfrm>
            <a:off x="3987711" y="981445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999"/>
                </a:moveTo>
                <a:lnTo>
                  <a:pt x="127000" y="126999"/>
                </a:lnTo>
                <a:lnTo>
                  <a:pt x="127000" y="0"/>
                </a:lnTo>
                <a:lnTo>
                  <a:pt x="0" y="0"/>
                </a:lnTo>
                <a:lnTo>
                  <a:pt x="0" y="126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1" name="object 231"/>
          <p:cNvSpPr/>
          <p:nvPr/>
        </p:nvSpPr>
        <p:spPr>
          <a:xfrm>
            <a:off x="3987711" y="981445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999"/>
                </a:moveTo>
                <a:lnTo>
                  <a:pt x="127000" y="126999"/>
                </a:lnTo>
                <a:lnTo>
                  <a:pt x="127000" y="0"/>
                </a:lnTo>
                <a:lnTo>
                  <a:pt x="0" y="0"/>
                </a:lnTo>
                <a:lnTo>
                  <a:pt x="0" y="12699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2" name="object 232"/>
          <p:cNvSpPr/>
          <p:nvPr/>
        </p:nvSpPr>
        <p:spPr>
          <a:xfrm>
            <a:off x="4699393" y="981445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999"/>
                </a:moveTo>
                <a:lnTo>
                  <a:pt x="127000" y="126999"/>
                </a:lnTo>
                <a:lnTo>
                  <a:pt x="127000" y="0"/>
                </a:lnTo>
                <a:lnTo>
                  <a:pt x="0" y="0"/>
                </a:lnTo>
                <a:lnTo>
                  <a:pt x="0" y="126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3" name="object 233"/>
          <p:cNvSpPr/>
          <p:nvPr/>
        </p:nvSpPr>
        <p:spPr>
          <a:xfrm>
            <a:off x="4699393" y="981445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999"/>
                </a:moveTo>
                <a:lnTo>
                  <a:pt x="127000" y="126999"/>
                </a:lnTo>
                <a:lnTo>
                  <a:pt x="127000" y="0"/>
                </a:lnTo>
                <a:lnTo>
                  <a:pt x="0" y="0"/>
                </a:lnTo>
                <a:lnTo>
                  <a:pt x="0" y="12699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4" name="object 234"/>
          <p:cNvSpPr/>
          <p:nvPr/>
        </p:nvSpPr>
        <p:spPr>
          <a:xfrm>
            <a:off x="5411076" y="981445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999"/>
                </a:moveTo>
                <a:lnTo>
                  <a:pt x="127000" y="126999"/>
                </a:lnTo>
                <a:lnTo>
                  <a:pt x="127000" y="0"/>
                </a:lnTo>
                <a:lnTo>
                  <a:pt x="0" y="0"/>
                </a:lnTo>
                <a:lnTo>
                  <a:pt x="0" y="126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5" name="object 235"/>
          <p:cNvSpPr/>
          <p:nvPr/>
        </p:nvSpPr>
        <p:spPr>
          <a:xfrm>
            <a:off x="5411076" y="981445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999"/>
                </a:moveTo>
                <a:lnTo>
                  <a:pt x="127000" y="126999"/>
                </a:lnTo>
                <a:lnTo>
                  <a:pt x="127000" y="0"/>
                </a:lnTo>
                <a:lnTo>
                  <a:pt x="0" y="0"/>
                </a:lnTo>
                <a:lnTo>
                  <a:pt x="0" y="12699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6" name="object 236"/>
          <p:cNvSpPr/>
          <p:nvPr/>
        </p:nvSpPr>
        <p:spPr>
          <a:xfrm>
            <a:off x="6122758" y="981445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999"/>
                </a:moveTo>
                <a:lnTo>
                  <a:pt x="127000" y="126999"/>
                </a:lnTo>
                <a:lnTo>
                  <a:pt x="127000" y="0"/>
                </a:lnTo>
                <a:lnTo>
                  <a:pt x="0" y="0"/>
                </a:lnTo>
                <a:lnTo>
                  <a:pt x="0" y="126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7" name="object 237"/>
          <p:cNvSpPr/>
          <p:nvPr/>
        </p:nvSpPr>
        <p:spPr>
          <a:xfrm>
            <a:off x="6122758" y="981445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999"/>
                </a:moveTo>
                <a:lnTo>
                  <a:pt x="127000" y="126999"/>
                </a:lnTo>
                <a:lnTo>
                  <a:pt x="127000" y="0"/>
                </a:lnTo>
                <a:lnTo>
                  <a:pt x="0" y="0"/>
                </a:lnTo>
                <a:lnTo>
                  <a:pt x="0" y="12699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8" name="object 238"/>
          <p:cNvSpPr/>
          <p:nvPr/>
        </p:nvSpPr>
        <p:spPr>
          <a:xfrm>
            <a:off x="6834441" y="981445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999"/>
                </a:moveTo>
                <a:lnTo>
                  <a:pt x="127000" y="126999"/>
                </a:lnTo>
                <a:lnTo>
                  <a:pt x="127000" y="0"/>
                </a:lnTo>
                <a:lnTo>
                  <a:pt x="0" y="0"/>
                </a:lnTo>
                <a:lnTo>
                  <a:pt x="0" y="126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9" name="object 239"/>
          <p:cNvSpPr/>
          <p:nvPr/>
        </p:nvSpPr>
        <p:spPr>
          <a:xfrm>
            <a:off x="6834441" y="981445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999"/>
                </a:moveTo>
                <a:lnTo>
                  <a:pt x="127000" y="126999"/>
                </a:lnTo>
                <a:lnTo>
                  <a:pt x="127000" y="0"/>
                </a:lnTo>
                <a:lnTo>
                  <a:pt x="0" y="0"/>
                </a:lnTo>
                <a:lnTo>
                  <a:pt x="0" y="12699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0" name="object 240"/>
          <p:cNvSpPr/>
          <p:nvPr/>
        </p:nvSpPr>
        <p:spPr>
          <a:xfrm>
            <a:off x="3987711" y="10000234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1" name="object 241"/>
          <p:cNvSpPr/>
          <p:nvPr/>
        </p:nvSpPr>
        <p:spPr>
          <a:xfrm>
            <a:off x="3987711" y="10000234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2" name="object 242"/>
          <p:cNvSpPr/>
          <p:nvPr/>
        </p:nvSpPr>
        <p:spPr>
          <a:xfrm>
            <a:off x="3994061" y="10006584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3" name="object 243"/>
          <p:cNvSpPr/>
          <p:nvPr/>
        </p:nvSpPr>
        <p:spPr>
          <a:xfrm>
            <a:off x="3994061" y="10006584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4" name="object 244"/>
          <p:cNvSpPr/>
          <p:nvPr/>
        </p:nvSpPr>
        <p:spPr>
          <a:xfrm>
            <a:off x="4699393" y="10000234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5" name="object 245"/>
          <p:cNvSpPr/>
          <p:nvPr/>
        </p:nvSpPr>
        <p:spPr>
          <a:xfrm>
            <a:off x="4699393" y="10000234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6" name="object 246"/>
          <p:cNvSpPr/>
          <p:nvPr/>
        </p:nvSpPr>
        <p:spPr>
          <a:xfrm>
            <a:off x="5411076" y="10000234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7" name="object 247"/>
          <p:cNvSpPr/>
          <p:nvPr/>
        </p:nvSpPr>
        <p:spPr>
          <a:xfrm>
            <a:off x="5411076" y="10000234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8" name="object 248"/>
          <p:cNvSpPr/>
          <p:nvPr/>
        </p:nvSpPr>
        <p:spPr>
          <a:xfrm>
            <a:off x="6122758" y="10000234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9" name="object 249"/>
          <p:cNvSpPr/>
          <p:nvPr/>
        </p:nvSpPr>
        <p:spPr>
          <a:xfrm>
            <a:off x="6122758" y="10000234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250" name="object 250"/>
          <p:cNvGraphicFramePr>
            <a:graphicFrameLocks noGrp="1"/>
          </p:cNvGraphicFramePr>
          <p:nvPr/>
        </p:nvGraphicFramePr>
        <p:xfrm>
          <a:off x="339744" y="9021972"/>
          <a:ext cx="6911975" cy="11398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592"/>
                <a:gridCol w="711682"/>
                <a:gridCol w="711682"/>
                <a:gridCol w="711682"/>
                <a:gridCol w="711682"/>
                <a:gridCol w="711682"/>
              </a:tblGrid>
              <a:tr h="163004">
                <a:tc gridSpan="6"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7b) Způsoby využití nebo odstranění</a:t>
                      </a:r>
                      <a:r>
                        <a:rPr dirty="0" sz="700" spc="-8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bioodpadů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095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326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typ</a:t>
                      </a:r>
                      <a:r>
                        <a:rPr dirty="0" sz="7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bioodpadu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kompostárna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211454" marR="132080" indent="-71755">
                        <a:lnSpc>
                          <a:spcPts val="80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bioplynová 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stanice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20193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skládka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17462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spalovna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jiný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953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biologický rostlinný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odpad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ze zahrad (20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02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01)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</a:t>
                      </a:r>
                      <a:r>
                        <a:rPr dirty="0" sz="7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občanů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biologický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odpad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z kuchyní (20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01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08)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občanů - tzv.</a:t>
                      </a:r>
                      <a:r>
                        <a:rPr dirty="0" sz="7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gastroodpad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odpad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z kuchyní, jídelen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stravoven zapojených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do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obecního</a:t>
                      </a:r>
                      <a:r>
                        <a:rPr dirty="0" sz="7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systému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671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odpad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z údržby obecní</a:t>
                      </a:r>
                      <a:r>
                        <a:rPr dirty="0" sz="7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zeleně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51" name="object 251"/>
          <p:cNvSpPr/>
          <p:nvPr/>
        </p:nvSpPr>
        <p:spPr>
          <a:xfrm>
            <a:off x="6834441" y="10000234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2" name="object 252"/>
          <p:cNvSpPr/>
          <p:nvPr/>
        </p:nvSpPr>
        <p:spPr>
          <a:xfrm>
            <a:off x="6834441" y="10000234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3" name="object 25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50"/>
              </a:spcBef>
            </a:pPr>
            <a:r>
              <a:rPr dirty="0"/>
              <a:t>Elektronický</a:t>
            </a:r>
            <a:r>
              <a:rPr dirty="0" spc="-10"/>
              <a:t> </a:t>
            </a:r>
            <a:r>
              <a:rPr dirty="0"/>
              <a:t>formulář</a:t>
            </a:r>
            <a:r>
              <a:rPr dirty="0" spc="-10"/>
              <a:t> </a:t>
            </a:r>
            <a:r>
              <a:rPr dirty="0"/>
              <a:t>dotazníku</a:t>
            </a:r>
            <a:r>
              <a:rPr dirty="0" spc="-10"/>
              <a:t> </a:t>
            </a:r>
            <a:r>
              <a:rPr dirty="0"/>
              <a:t>včetně</a:t>
            </a:r>
            <a:r>
              <a:rPr dirty="0" spc="-10"/>
              <a:t> </a:t>
            </a:r>
            <a:r>
              <a:rPr dirty="0"/>
              <a:t>podrobného</a:t>
            </a:r>
            <a:r>
              <a:rPr dirty="0" spc="-10"/>
              <a:t> </a:t>
            </a:r>
            <a:r>
              <a:rPr dirty="0"/>
              <a:t>návodu</a:t>
            </a:r>
            <a:r>
              <a:rPr dirty="0" spc="-10"/>
              <a:t> </a:t>
            </a:r>
            <a:r>
              <a:rPr dirty="0"/>
              <a:t>k</a:t>
            </a:r>
            <a:r>
              <a:rPr dirty="0" spc="-10"/>
              <a:t> </a:t>
            </a:r>
            <a:r>
              <a:rPr dirty="0"/>
              <a:t>jeho</a:t>
            </a:r>
            <a:r>
              <a:rPr dirty="0" spc="-10"/>
              <a:t> </a:t>
            </a:r>
            <a:r>
              <a:rPr dirty="0"/>
              <a:t>vyplnění</a:t>
            </a:r>
            <a:r>
              <a:rPr dirty="0" spc="-10"/>
              <a:t> </a:t>
            </a:r>
            <a:r>
              <a:rPr dirty="0"/>
              <a:t>naleznete</a:t>
            </a:r>
            <a:r>
              <a:rPr dirty="0" spc="-10"/>
              <a:t> </a:t>
            </a:r>
            <a:r>
              <a:rPr dirty="0"/>
              <a:t>na</a:t>
            </a:r>
            <a:r>
              <a:rPr dirty="0" spc="-10"/>
              <a:t> </a:t>
            </a:r>
            <a:r>
              <a:rPr dirty="0"/>
              <a:t>internetových</a:t>
            </a:r>
            <a:r>
              <a:rPr dirty="0" spc="-10"/>
              <a:t> </a:t>
            </a:r>
            <a:r>
              <a:rPr dirty="0"/>
              <a:t>stránkách</a:t>
            </a:r>
            <a:r>
              <a:rPr dirty="0" spc="-10"/>
              <a:t> </a:t>
            </a:r>
            <a:r>
              <a:rPr dirty="0">
                <a:hlinkClick r:id="rId3"/>
              </a:rPr>
              <a:t>www.ekokom.cz. </a:t>
            </a:r>
            <a:r>
              <a:rPr dirty="0"/>
              <a:t> V</a:t>
            </a:r>
            <a:r>
              <a:rPr dirty="0" spc="-15"/>
              <a:t> </a:t>
            </a:r>
            <a:r>
              <a:rPr dirty="0"/>
              <a:t>případě</a:t>
            </a:r>
            <a:r>
              <a:rPr dirty="0" spc="-15"/>
              <a:t> </a:t>
            </a:r>
            <a:r>
              <a:rPr dirty="0"/>
              <a:t>jakýchkoliv</a:t>
            </a:r>
            <a:r>
              <a:rPr dirty="0" spc="-15"/>
              <a:t> </a:t>
            </a:r>
            <a:r>
              <a:rPr dirty="0"/>
              <a:t>potíží</a:t>
            </a:r>
            <a:r>
              <a:rPr dirty="0" spc="-15"/>
              <a:t> </a:t>
            </a:r>
            <a:r>
              <a:rPr dirty="0"/>
              <a:t>s</a:t>
            </a:r>
            <a:r>
              <a:rPr dirty="0" spc="-15"/>
              <a:t> </a:t>
            </a:r>
            <a:r>
              <a:rPr dirty="0"/>
              <a:t>vyplněním</a:t>
            </a:r>
            <a:r>
              <a:rPr dirty="0" spc="-15"/>
              <a:t> </a:t>
            </a:r>
            <a:r>
              <a:rPr dirty="0"/>
              <a:t>dotazníku</a:t>
            </a:r>
            <a:r>
              <a:rPr dirty="0" spc="-15"/>
              <a:t> </a:t>
            </a:r>
            <a:r>
              <a:rPr dirty="0"/>
              <a:t>kontaktujte</a:t>
            </a:r>
            <a:r>
              <a:rPr dirty="0" spc="-15"/>
              <a:t> </a:t>
            </a:r>
            <a:r>
              <a:rPr dirty="0"/>
              <a:t>příslušného</a:t>
            </a:r>
            <a:r>
              <a:rPr dirty="0" spc="-15"/>
              <a:t> </a:t>
            </a:r>
            <a:r>
              <a:rPr dirty="0"/>
              <a:t>regionálního</a:t>
            </a:r>
            <a:r>
              <a:rPr dirty="0" spc="-15"/>
              <a:t> </a:t>
            </a:r>
            <a:r>
              <a:rPr dirty="0"/>
              <a:t>manažera.</a:t>
            </a:r>
          </a:p>
        </p:txBody>
      </p:sp>
      <p:sp>
        <p:nvSpPr>
          <p:cNvPr id="254" name="object 254"/>
          <p:cNvSpPr txBox="1"/>
          <p:nvPr/>
        </p:nvSpPr>
        <p:spPr>
          <a:xfrm>
            <a:off x="4100855" y="10425704"/>
            <a:ext cx="2637790" cy="17272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500">
                <a:latin typeface="Arial"/>
                <a:cs typeface="Arial"/>
              </a:rPr>
              <a:t>*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V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případě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statutárních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měst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je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termín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odevzdání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Smlouvou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prodloužen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do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31.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března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2024.</a:t>
            </a:r>
            <a:endParaRPr sz="500">
              <a:latin typeface="Arial"/>
              <a:cs typeface="Arial"/>
            </a:endParaRPr>
          </a:p>
          <a:p>
            <a:pPr marL="502920">
              <a:lnSpc>
                <a:spcPct val="100000"/>
              </a:lnSpc>
            </a:pPr>
            <a:r>
              <a:rPr dirty="0" sz="500">
                <a:latin typeface="Arial"/>
                <a:cs typeface="Arial"/>
              </a:rPr>
              <a:t>**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V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případě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Smlouvy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obcemi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platné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od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roku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2014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se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jedná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o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Přílohu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č.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2.</a:t>
            </a:r>
            <a:endParaRPr sz="500">
              <a:latin typeface="Arial"/>
              <a:cs typeface="Arial"/>
            </a:endParaRPr>
          </a:p>
        </p:txBody>
      </p:sp>
      <p:sp>
        <p:nvSpPr>
          <p:cNvPr id="255" name="object 25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0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/>
              <a:t>Verze</a:t>
            </a:r>
            <a:r>
              <a:rPr dirty="0" spc="-105"/>
              <a:t> </a:t>
            </a:r>
            <a:r>
              <a:rPr dirty="0"/>
              <a:t>11.00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25425" y="111125"/>
          <a:ext cx="7096125" cy="463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0200"/>
                <a:gridCol w="3429000"/>
                <a:gridCol w="1028700"/>
                <a:gridCol w="1028700"/>
              </a:tblGrid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90805">
                        <a:lnSpc>
                          <a:spcPts val="1505"/>
                        </a:lnSpc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DOTAZNÍK ZA ROK</a:t>
                      </a:r>
                      <a:r>
                        <a:rPr dirty="0" sz="1400" spc="-8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latin typeface="Arial"/>
                          <a:cs typeface="Arial"/>
                        </a:rPr>
                        <a:t>2023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504825">
                        <a:lnSpc>
                          <a:spcPts val="665"/>
                        </a:lnSpc>
                      </a:pPr>
                      <a:r>
                        <a:rPr dirty="0" sz="600">
                          <a:latin typeface="Arial"/>
                          <a:cs typeface="Arial"/>
                        </a:rPr>
                        <a:t>o nakládání s komunálním odpadem v obci, se zaměřením na tříděný</a:t>
                      </a:r>
                      <a:r>
                        <a:rPr dirty="0" sz="6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>
                          <a:latin typeface="Arial"/>
                          <a:cs typeface="Arial"/>
                        </a:rPr>
                        <a:t>sběr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algn="ctr" marL="9080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DOTAZNÍK JE NEZBYTNÉ VYPLNIT </a:t>
                      </a:r>
                      <a:r>
                        <a:rPr dirty="0" sz="600" spc="-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ODESLAT NEJPOZDĚJI DO 28. ÚNORA</a:t>
                      </a:r>
                      <a:r>
                        <a:rPr dirty="0" sz="600" spc="-9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2024*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600" b="1">
                          <a:latin typeface="Arial"/>
                          <a:cs typeface="Arial"/>
                        </a:rPr>
                        <a:t>Tento dotazník</a:t>
                      </a:r>
                      <a:r>
                        <a:rPr dirty="0" sz="6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je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algn="ctr" marL="26034" marR="18415">
                        <a:lnSpc>
                          <a:spcPct val="156200"/>
                        </a:lnSpc>
                      </a:pPr>
                      <a:r>
                        <a:rPr dirty="0" sz="600" b="1">
                          <a:latin typeface="Arial"/>
                          <a:cs typeface="Arial"/>
                        </a:rPr>
                        <a:t>přílohou č. 3 Smlouvy**  mezi obcí a EKO-KOM,</a:t>
                      </a:r>
                      <a:r>
                        <a:rPr dirty="0" sz="6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a.s.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234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3685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800">
                          <a:latin typeface="Arial"/>
                          <a:cs typeface="Arial"/>
                        </a:rPr>
                        <a:t>Strana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4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z</a:t>
                      </a:r>
                      <a:r>
                        <a:rPr dirty="0" sz="8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342900" y="189688"/>
            <a:ext cx="1347046" cy="3064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400800" y="228600"/>
            <a:ext cx="800100" cy="228600"/>
          </a:xfrm>
          <a:custGeom>
            <a:avLst/>
            <a:gdLst/>
            <a:ahLst/>
            <a:cxnLst/>
            <a:rect l="l" t="t" r="r" b="b"/>
            <a:pathLst>
              <a:path w="800100" h="228600">
                <a:moveTo>
                  <a:pt x="7543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82880"/>
                </a:lnTo>
                <a:lnTo>
                  <a:pt x="3593" y="200675"/>
                </a:lnTo>
                <a:lnTo>
                  <a:pt x="13392" y="215207"/>
                </a:lnTo>
                <a:lnTo>
                  <a:pt x="27924" y="225006"/>
                </a:lnTo>
                <a:lnTo>
                  <a:pt x="45720" y="228600"/>
                </a:lnTo>
                <a:lnTo>
                  <a:pt x="754380" y="228600"/>
                </a:lnTo>
                <a:lnTo>
                  <a:pt x="772175" y="225006"/>
                </a:lnTo>
                <a:lnTo>
                  <a:pt x="786707" y="215207"/>
                </a:lnTo>
                <a:lnTo>
                  <a:pt x="796506" y="200675"/>
                </a:lnTo>
                <a:lnTo>
                  <a:pt x="800100" y="182880"/>
                </a:lnTo>
                <a:lnTo>
                  <a:pt x="800100" y="45720"/>
                </a:lnTo>
                <a:lnTo>
                  <a:pt x="796506" y="27924"/>
                </a:lnTo>
                <a:lnTo>
                  <a:pt x="786707" y="13392"/>
                </a:lnTo>
                <a:lnTo>
                  <a:pt x="772175" y="3593"/>
                </a:lnTo>
                <a:lnTo>
                  <a:pt x="754380" y="0"/>
                </a:lnTo>
                <a:close/>
              </a:path>
            </a:pathLst>
          </a:custGeom>
          <a:solidFill>
            <a:srgbClr val="E9E9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5425" y="10401300"/>
            <a:ext cx="7092950" cy="0"/>
          </a:xfrm>
          <a:custGeom>
            <a:avLst/>
            <a:gdLst/>
            <a:ahLst/>
            <a:cxnLst/>
            <a:rect l="l" t="t" r="r" b="b"/>
            <a:pathLst>
              <a:path w="7092950" h="0">
                <a:moveTo>
                  <a:pt x="0" y="0"/>
                </a:moveTo>
                <a:lnTo>
                  <a:pt x="709295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38823" y="644537"/>
            <a:ext cx="7086600" cy="8156575"/>
          </a:xfrm>
          <a:custGeom>
            <a:avLst/>
            <a:gdLst/>
            <a:ahLst/>
            <a:cxnLst/>
            <a:rect l="l" t="t" r="r" b="b"/>
            <a:pathLst>
              <a:path w="7086600" h="8156575">
                <a:moveTo>
                  <a:pt x="70408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8110842"/>
                </a:lnTo>
                <a:lnTo>
                  <a:pt x="3593" y="8128637"/>
                </a:lnTo>
                <a:lnTo>
                  <a:pt x="13392" y="8143170"/>
                </a:lnTo>
                <a:lnTo>
                  <a:pt x="27924" y="8152968"/>
                </a:lnTo>
                <a:lnTo>
                  <a:pt x="45720" y="8156562"/>
                </a:lnTo>
                <a:lnTo>
                  <a:pt x="7040880" y="8156562"/>
                </a:lnTo>
                <a:lnTo>
                  <a:pt x="7058675" y="8152968"/>
                </a:lnTo>
                <a:lnTo>
                  <a:pt x="7073207" y="8143170"/>
                </a:lnTo>
                <a:lnTo>
                  <a:pt x="7083006" y="8128637"/>
                </a:lnTo>
                <a:lnTo>
                  <a:pt x="7086600" y="8110842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close/>
              </a:path>
            </a:pathLst>
          </a:custGeom>
          <a:solidFill>
            <a:srgbClr val="FFD6D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8823" y="644537"/>
            <a:ext cx="7086600" cy="8156575"/>
          </a:xfrm>
          <a:custGeom>
            <a:avLst/>
            <a:gdLst/>
            <a:ahLst/>
            <a:cxnLst/>
            <a:rect l="l" t="t" r="r" b="b"/>
            <a:pathLst>
              <a:path w="7086600" h="8156575">
                <a:moveTo>
                  <a:pt x="0" y="45720"/>
                </a:moveTo>
                <a:lnTo>
                  <a:pt x="0" y="8110842"/>
                </a:lnTo>
                <a:lnTo>
                  <a:pt x="3593" y="8128637"/>
                </a:lnTo>
                <a:lnTo>
                  <a:pt x="13392" y="8143170"/>
                </a:lnTo>
                <a:lnTo>
                  <a:pt x="27924" y="8152968"/>
                </a:lnTo>
                <a:lnTo>
                  <a:pt x="45720" y="8156562"/>
                </a:lnTo>
                <a:lnTo>
                  <a:pt x="7040880" y="8156562"/>
                </a:lnTo>
                <a:lnTo>
                  <a:pt x="7058675" y="8152968"/>
                </a:lnTo>
                <a:lnTo>
                  <a:pt x="7073207" y="8143170"/>
                </a:lnTo>
                <a:lnTo>
                  <a:pt x="7083006" y="8128637"/>
                </a:lnTo>
                <a:lnTo>
                  <a:pt x="7086600" y="8110842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457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40423" y="721182"/>
            <a:ext cx="4095750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b="1">
                <a:latin typeface="Arial"/>
                <a:cs typeface="Arial"/>
              </a:rPr>
              <a:t>8) NÁKLADY </a:t>
            </a:r>
            <a:r>
              <a:rPr dirty="0" sz="800" spc="-5" b="1">
                <a:latin typeface="Arial"/>
                <a:cs typeface="Arial"/>
              </a:rPr>
              <a:t>NA </a:t>
            </a:r>
            <a:r>
              <a:rPr dirty="0" sz="800" b="1">
                <a:latin typeface="Arial"/>
                <a:cs typeface="Arial"/>
              </a:rPr>
              <a:t>ODPADOVÉ HOSPODÁŘSTVÍ OBCE </a:t>
            </a:r>
            <a:r>
              <a:rPr dirty="0" sz="800" b="1" u="sng">
                <a:latin typeface="Arial"/>
                <a:cs typeface="Arial"/>
              </a:rPr>
              <a:t>(náklady uvádějte včetně</a:t>
            </a:r>
            <a:r>
              <a:rPr dirty="0" sz="800" spc="-90" b="1" u="sng">
                <a:latin typeface="Arial"/>
                <a:cs typeface="Arial"/>
              </a:rPr>
              <a:t> </a:t>
            </a:r>
            <a:r>
              <a:rPr dirty="0" sz="800" b="1" u="sng">
                <a:latin typeface="Arial"/>
                <a:cs typeface="Arial"/>
              </a:rPr>
              <a:t>DPH)</a:t>
            </a:r>
            <a:endParaRPr sz="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32211" y="1605013"/>
            <a:ext cx="3066415" cy="105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i="1">
                <a:latin typeface="Arial"/>
                <a:cs typeface="Arial"/>
              </a:rPr>
              <a:t>(do tabulky vyplňte ČÍSLEM náklady, které obec uhradila v roce 2023 za jednotlivé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služby)</a:t>
            </a:r>
            <a:endParaRPr sz="6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42900" y="909828"/>
            <a:ext cx="6858000" cy="274320"/>
          </a:xfrm>
          <a:custGeom>
            <a:avLst/>
            <a:gdLst/>
            <a:ahLst/>
            <a:cxnLst/>
            <a:rect l="l" t="t" r="r" b="b"/>
            <a:pathLst>
              <a:path w="6858000" h="274319">
                <a:moveTo>
                  <a:pt x="68122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228600"/>
                </a:lnTo>
                <a:lnTo>
                  <a:pt x="3593" y="246395"/>
                </a:lnTo>
                <a:lnTo>
                  <a:pt x="13392" y="260927"/>
                </a:lnTo>
                <a:lnTo>
                  <a:pt x="27924" y="270726"/>
                </a:lnTo>
                <a:lnTo>
                  <a:pt x="45720" y="274320"/>
                </a:lnTo>
                <a:lnTo>
                  <a:pt x="6812280" y="274320"/>
                </a:lnTo>
                <a:lnTo>
                  <a:pt x="6830075" y="270726"/>
                </a:lnTo>
                <a:lnTo>
                  <a:pt x="6844607" y="260927"/>
                </a:lnTo>
                <a:lnTo>
                  <a:pt x="6854406" y="246395"/>
                </a:lnTo>
                <a:lnTo>
                  <a:pt x="6858000" y="228600"/>
                </a:lnTo>
                <a:lnTo>
                  <a:pt x="6858000" y="45720"/>
                </a:lnTo>
                <a:lnTo>
                  <a:pt x="6854406" y="27924"/>
                </a:lnTo>
                <a:lnTo>
                  <a:pt x="6844607" y="13392"/>
                </a:lnTo>
                <a:lnTo>
                  <a:pt x="6830075" y="3593"/>
                </a:lnTo>
                <a:lnTo>
                  <a:pt x="6812280" y="0"/>
                </a:lnTo>
                <a:close/>
              </a:path>
            </a:pathLst>
          </a:custGeom>
          <a:solidFill>
            <a:srgbClr val="D3D3D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926770" y="1027810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926764" y="1027810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5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944438" y="1045474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5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948929" y="1049974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09" h="92709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933122" y="1034158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09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963282" y="1064323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3812" y="0"/>
                </a:moveTo>
                <a:lnTo>
                  <a:pt x="14541" y="1870"/>
                </a:lnTo>
                <a:lnTo>
                  <a:pt x="6972" y="6972"/>
                </a:lnTo>
                <a:lnTo>
                  <a:pt x="1870" y="14541"/>
                </a:lnTo>
                <a:lnTo>
                  <a:pt x="0" y="23812"/>
                </a:lnTo>
                <a:lnTo>
                  <a:pt x="1870" y="33083"/>
                </a:lnTo>
                <a:lnTo>
                  <a:pt x="6972" y="40652"/>
                </a:lnTo>
                <a:lnTo>
                  <a:pt x="14541" y="45754"/>
                </a:lnTo>
                <a:lnTo>
                  <a:pt x="23812" y="47625"/>
                </a:lnTo>
                <a:lnTo>
                  <a:pt x="33083" y="45754"/>
                </a:lnTo>
                <a:lnTo>
                  <a:pt x="40652" y="40652"/>
                </a:lnTo>
                <a:lnTo>
                  <a:pt x="45754" y="33083"/>
                </a:lnTo>
                <a:lnTo>
                  <a:pt x="47625" y="23812"/>
                </a:lnTo>
                <a:lnTo>
                  <a:pt x="45754" y="14541"/>
                </a:lnTo>
                <a:lnTo>
                  <a:pt x="40652" y="6972"/>
                </a:lnTo>
                <a:lnTo>
                  <a:pt x="33083" y="1870"/>
                </a:lnTo>
                <a:lnTo>
                  <a:pt x="23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764807" y="1027810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764801" y="1027810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5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782475" y="1045474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5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786966" y="1049974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09" h="92709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771159" y="1034158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09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342900" y="909828"/>
            <a:ext cx="6858000" cy="27432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wrap="square" lIns="0" tIns="20320" rIns="0" bIns="0" rtlCol="0" vert="horz">
            <a:spAutoFit/>
          </a:bodyPr>
          <a:lstStyle/>
          <a:p>
            <a:pPr algn="r" marR="149225">
              <a:lnSpc>
                <a:spcPct val="100000"/>
              </a:lnSpc>
              <a:spcBef>
                <a:spcPts val="160"/>
              </a:spcBef>
            </a:pPr>
            <a:r>
              <a:rPr dirty="0" sz="600" spc="10">
                <a:latin typeface="Calibri"/>
                <a:cs typeface="Calibri"/>
              </a:rPr>
              <a:t>ANO </a:t>
            </a:r>
            <a:r>
              <a:rPr dirty="0" sz="600" spc="145">
                <a:latin typeface="Calibri"/>
                <a:cs typeface="Calibri"/>
              </a:rPr>
              <a:t> </a:t>
            </a:r>
            <a:r>
              <a:rPr dirty="0" sz="600">
                <a:latin typeface="Calibri"/>
                <a:cs typeface="Calibri"/>
              </a:rPr>
              <a:t>NE</a:t>
            </a:r>
            <a:endParaRPr sz="600">
              <a:latin typeface="Calibri"/>
              <a:cs typeface="Calibri"/>
            </a:endParaRPr>
          </a:p>
          <a:p>
            <a:pPr marL="32384">
              <a:lnSpc>
                <a:spcPct val="100000"/>
              </a:lnSpc>
            </a:pPr>
            <a:r>
              <a:rPr dirty="0" sz="700" b="1">
                <a:latin typeface="Arial"/>
                <a:cs typeface="Arial"/>
              </a:rPr>
              <a:t>Vznikl obci nárok na odpočet DPH na služby poskytované obcemi autorizovaným obalovým společnostem </a:t>
            </a:r>
            <a:r>
              <a:rPr dirty="0" sz="700" spc="-5" b="1">
                <a:latin typeface="Arial"/>
                <a:cs typeface="Arial"/>
              </a:rPr>
              <a:t>a </a:t>
            </a:r>
            <a:r>
              <a:rPr dirty="0" sz="700" b="1">
                <a:latin typeface="Arial"/>
                <a:cs typeface="Arial"/>
              </a:rPr>
              <a:t>provozovatelům kolektivních</a:t>
            </a:r>
            <a:r>
              <a:rPr dirty="0" sz="700" spc="-90" b="1">
                <a:latin typeface="Arial"/>
                <a:cs typeface="Arial"/>
              </a:rPr>
              <a:t> </a:t>
            </a:r>
            <a:r>
              <a:rPr dirty="0" sz="700" b="1">
                <a:latin typeface="Arial"/>
                <a:cs typeface="Arial"/>
              </a:rPr>
              <a:t>systémů?</a:t>
            </a:r>
            <a:endParaRPr sz="7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42900" y="1257300"/>
            <a:ext cx="6858000" cy="274320"/>
          </a:xfrm>
          <a:custGeom>
            <a:avLst/>
            <a:gdLst/>
            <a:ahLst/>
            <a:cxnLst/>
            <a:rect l="l" t="t" r="r" b="b"/>
            <a:pathLst>
              <a:path w="6858000" h="274319">
                <a:moveTo>
                  <a:pt x="68122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228600"/>
                </a:lnTo>
                <a:lnTo>
                  <a:pt x="3593" y="246395"/>
                </a:lnTo>
                <a:lnTo>
                  <a:pt x="13392" y="260927"/>
                </a:lnTo>
                <a:lnTo>
                  <a:pt x="27924" y="270726"/>
                </a:lnTo>
                <a:lnTo>
                  <a:pt x="45720" y="274320"/>
                </a:lnTo>
                <a:lnTo>
                  <a:pt x="6812280" y="274320"/>
                </a:lnTo>
                <a:lnTo>
                  <a:pt x="6830075" y="270726"/>
                </a:lnTo>
                <a:lnTo>
                  <a:pt x="6844607" y="260927"/>
                </a:lnTo>
                <a:lnTo>
                  <a:pt x="6854406" y="246395"/>
                </a:lnTo>
                <a:lnTo>
                  <a:pt x="6858000" y="228600"/>
                </a:lnTo>
                <a:lnTo>
                  <a:pt x="6858000" y="45720"/>
                </a:lnTo>
                <a:lnTo>
                  <a:pt x="6854406" y="27924"/>
                </a:lnTo>
                <a:lnTo>
                  <a:pt x="6844607" y="13392"/>
                </a:lnTo>
                <a:lnTo>
                  <a:pt x="6830075" y="3593"/>
                </a:lnTo>
                <a:lnTo>
                  <a:pt x="6812280" y="0"/>
                </a:lnTo>
                <a:close/>
              </a:path>
            </a:pathLst>
          </a:custGeom>
          <a:solidFill>
            <a:srgbClr val="D3D3D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927672" y="1398143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927667" y="1398142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5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945340" y="1415806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5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949831" y="1420307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09" h="92709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934024" y="1404490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09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964184" y="1434655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3812" y="0"/>
                </a:moveTo>
                <a:lnTo>
                  <a:pt x="14541" y="1870"/>
                </a:lnTo>
                <a:lnTo>
                  <a:pt x="6972" y="6972"/>
                </a:lnTo>
                <a:lnTo>
                  <a:pt x="1870" y="14541"/>
                </a:lnTo>
                <a:lnTo>
                  <a:pt x="0" y="23812"/>
                </a:lnTo>
                <a:lnTo>
                  <a:pt x="1870" y="33083"/>
                </a:lnTo>
                <a:lnTo>
                  <a:pt x="6972" y="40652"/>
                </a:lnTo>
                <a:lnTo>
                  <a:pt x="14541" y="45754"/>
                </a:lnTo>
                <a:lnTo>
                  <a:pt x="23812" y="47625"/>
                </a:lnTo>
                <a:lnTo>
                  <a:pt x="33083" y="45754"/>
                </a:lnTo>
                <a:lnTo>
                  <a:pt x="40652" y="40652"/>
                </a:lnTo>
                <a:lnTo>
                  <a:pt x="45754" y="33083"/>
                </a:lnTo>
                <a:lnTo>
                  <a:pt x="47625" y="23812"/>
                </a:lnTo>
                <a:lnTo>
                  <a:pt x="45754" y="14541"/>
                </a:lnTo>
                <a:lnTo>
                  <a:pt x="40652" y="6972"/>
                </a:lnTo>
                <a:lnTo>
                  <a:pt x="33083" y="1870"/>
                </a:lnTo>
                <a:lnTo>
                  <a:pt x="23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754761" y="1398143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754755" y="1398142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5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6772429" y="1415806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5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6776920" y="1420307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09" h="92709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6761113" y="1404490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09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342900" y="1257300"/>
            <a:ext cx="6858000" cy="27432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wrap="square" lIns="0" tIns="15875" rIns="0" bIns="0" rtlCol="0" vert="horz">
            <a:spAutoFit/>
          </a:bodyPr>
          <a:lstStyle/>
          <a:p>
            <a:pPr algn="r" marR="149225">
              <a:lnSpc>
                <a:spcPct val="100000"/>
              </a:lnSpc>
              <a:spcBef>
                <a:spcPts val="125"/>
              </a:spcBef>
            </a:pPr>
            <a:r>
              <a:rPr dirty="0" sz="600" spc="10">
                <a:latin typeface="Calibri"/>
                <a:cs typeface="Calibri"/>
              </a:rPr>
              <a:t>ANO </a:t>
            </a:r>
            <a:r>
              <a:rPr dirty="0" sz="600" spc="145">
                <a:latin typeface="Calibri"/>
                <a:cs typeface="Calibri"/>
              </a:rPr>
              <a:t> </a:t>
            </a:r>
            <a:r>
              <a:rPr dirty="0" sz="600">
                <a:latin typeface="Calibri"/>
                <a:cs typeface="Calibri"/>
              </a:rPr>
              <a:t>NE</a:t>
            </a:r>
            <a:endParaRPr sz="600">
              <a:latin typeface="Calibri"/>
              <a:cs typeface="Calibri"/>
            </a:endParaRPr>
          </a:p>
          <a:p>
            <a:pPr marL="32384">
              <a:lnSpc>
                <a:spcPct val="100000"/>
              </a:lnSpc>
              <a:spcBef>
                <a:spcPts val="215"/>
              </a:spcBef>
            </a:pPr>
            <a:r>
              <a:rPr dirty="0" sz="700" b="1">
                <a:latin typeface="Arial"/>
                <a:cs typeface="Arial"/>
              </a:rPr>
              <a:t>Uplatnila si obec odpočet DPH na služby poskytované obcemi autorizovaným obalovým společnostem </a:t>
            </a:r>
            <a:r>
              <a:rPr dirty="0" sz="700" spc="-5" b="1">
                <a:latin typeface="Arial"/>
                <a:cs typeface="Arial"/>
              </a:rPr>
              <a:t>a </a:t>
            </a:r>
            <a:r>
              <a:rPr dirty="0" sz="700" b="1">
                <a:latin typeface="Arial"/>
                <a:cs typeface="Arial"/>
              </a:rPr>
              <a:t>provozovatelům kolektivních</a:t>
            </a:r>
            <a:r>
              <a:rPr dirty="0" sz="700" spc="-90" b="1">
                <a:latin typeface="Arial"/>
                <a:cs typeface="Arial"/>
              </a:rPr>
              <a:t> </a:t>
            </a:r>
            <a:r>
              <a:rPr dirty="0" sz="700" b="1">
                <a:latin typeface="Arial"/>
                <a:cs typeface="Arial"/>
              </a:rPr>
              <a:t>systémů?</a:t>
            </a:r>
            <a:endParaRPr sz="7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4868125" y="506784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868125" y="506784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874475" y="5074196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874475" y="5074196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868125" y="542446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4868125" y="542446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868125" y="578107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868125" y="578107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4" name="object 44"/>
          <p:cNvGraphicFramePr>
            <a:graphicFrameLocks noGrp="1"/>
          </p:cNvGraphicFramePr>
          <p:nvPr/>
        </p:nvGraphicFramePr>
        <p:xfrm>
          <a:off x="313391" y="1711344"/>
          <a:ext cx="6885940" cy="65716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67761"/>
                <a:gridCol w="801725"/>
                <a:gridCol w="801725"/>
                <a:gridCol w="801725"/>
                <a:gridCol w="801725"/>
                <a:gridCol w="801725"/>
              </a:tblGrid>
              <a:tr h="10096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a) Náklady dle druhů</a:t>
                      </a:r>
                      <a:r>
                        <a:rPr dirty="0" sz="7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odpadů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3345" marR="8572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sběr  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prostřednictvím 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nádob, pytlů, 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individuálních 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nádob </a:t>
                      </a:r>
                      <a:r>
                        <a:rPr dirty="0" sz="700" spc="-5" b="1">
                          <a:latin typeface="Arial"/>
                          <a:cs typeface="Arial"/>
                        </a:rPr>
                        <a:t>a 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odpadkových 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košů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(v</a:t>
                      </a:r>
                      <a:r>
                        <a:rPr dirty="0" sz="700" spc="-1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Kč)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 marL="26670" marR="19050" indent="-635">
                        <a:lnSpc>
                          <a:spcPct val="10000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sběr      prostřednictvím 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sběrných</a:t>
                      </a:r>
                      <a:r>
                        <a:rPr dirty="0" sz="70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dvorů</a:t>
                      </a:r>
                      <a:r>
                        <a:rPr dirty="0" sz="70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 b="1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sběrných míst</a:t>
                      </a:r>
                      <a:r>
                        <a:rPr dirty="0" sz="700" spc="-9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(tj.  obdoby sběrných  dvorů)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(v</a:t>
                      </a:r>
                      <a:r>
                        <a:rPr dirty="0" sz="700" spc="-1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Kč)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 marL="86360" marR="78740">
                        <a:lnSpc>
                          <a:spcPct val="10000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ostatní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způsoby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sběru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 marL="81280" marR="73660">
                        <a:lnSpc>
                          <a:spcPct val="100000"/>
                        </a:lnSpc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(mobilní</a:t>
                      </a:r>
                      <a:r>
                        <a:rPr dirty="0" sz="7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sběry,  kompostárny,  školní sběry,  výkupny...)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(v</a:t>
                      </a:r>
                      <a:r>
                        <a:rPr dirty="0" sz="700" spc="-1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Kč)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náklady</a:t>
                      </a:r>
                      <a:r>
                        <a:rPr dirty="0" sz="700" spc="-10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celkem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281305" marR="123189" indent="-151130">
                        <a:lnSpc>
                          <a:spcPct val="10000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(včetně</a:t>
                      </a:r>
                      <a:r>
                        <a:rPr dirty="0" sz="70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DPH)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(v</a:t>
                      </a:r>
                      <a:r>
                        <a:rPr dirty="0" sz="700" spc="-105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Kč)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3975" marR="4635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700" spc="-5" b="1">
                          <a:latin typeface="Arial"/>
                          <a:cs typeface="Arial"/>
                        </a:rPr>
                        <a:t>výše   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uplatněného  odpočtu</a:t>
                      </a:r>
                      <a:r>
                        <a:rPr dirty="0" sz="70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DPH</a:t>
                      </a:r>
                      <a:r>
                        <a:rPr dirty="0" sz="70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na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služby  poskytované  obcemi AOS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a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 marL="14604" marR="1905">
                        <a:lnSpc>
                          <a:spcPct val="10000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provozovatelům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KS  </a:t>
                      </a: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(v</a:t>
                      </a:r>
                      <a:r>
                        <a:rPr dirty="0" sz="700" spc="-1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Kč)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</a:tr>
              <a:tr h="178307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1.  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využitelné odpady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(tříděný</a:t>
                      </a:r>
                      <a:r>
                        <a:rPr dirty="0" sz="700" spc="-1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sběr)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marL="4013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6 537</a:t>
                      </a:r>
                      <a:r>
                        <a:rPr dirty="0" sz="7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144 817</a:t>
                      </a:r>
                      <a:r>
                        <a:rPr dirty="0" sz="7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151 354</a:t>
                      </a:r>
                      <a:r>
                        <a:rPr dirty="0" sz="7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78307">
                <a:tc rowSpan="6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523875" algn="l"/>
                        </a:tabLst>
                      </a:pPr>
                      <a:r>
                        <a:rPr dirty="0" sz="700" i="1">
                          <a:latin typeface="Arial"/>
                          <a:cs typeface="Arial"/>
                        </a:rPr>
                        <a:t>1a.	z toho tříděný sběr</a:t>
                      </a:r>
                      <a:r>
                        <a:rPr dirty="0" sz="700" spc="-10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i="1">
                          <a:latin typeface="Arial"/>
                          <a:cs typeface="Arial"/>
                        </a:rPr>
                        <a:t>papíru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  <a:spcBef>
                          <a:spcPts val="560"/>
                        </a:spcBef>
                        <a:tabLst>
                          <a:tab pos="523875" algn="l"/>
                        </a:tabLst>
                      </a:pPr>
                      <a:r>
                        <a:rPr dirty="0" sz="700" i="1">
                          <a:latin typeface="Arial"/>
                          <a:cs typeface="Arial"/>
                        </a:rPr>
                        <a:t>1b.	z toho tříděný sběr</a:t>
                      </a:r>
                      <a:r>
                        <a:rPr dirty="0" sz="700" spc="-10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i="1">
                          <a:latin typeface="Arial"/>
                          <a:cs typeface="Arial"/>
                        </a:rPr>
                        <a:t>plastů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  <a:spcBef>
                          <a:spcPts val="560"/>
                        </a:spcBef>
                        <a:tabLst>
                          <a:tab pos="523875" algn="l"/>
                        </a:tabLst>
                      </a:pPr>
                      <a:r>
                        <a:rPr dirty="0" sz="700" i="1">
                          <a:latin typeface="Arial"/>
                          <a:cs typeface="Arial"/>
                        </a:rPr>
                        <a:t>1c.	z toho tříděný sběr</a:t>
                      </a:r>
                      <a:r>
                        <a:rPr dirty="0" sz="700" spc="-10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i="1">
                          <a:latin typeface="Arial"/>
                          <a:cs typeface="Arial"/>
                        </a:rPr>
                        <a:t>skla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42545" marR="796925">
                        <a:lnSpc>
                          <a:spcPct val="167100"/>
                        </a:lnSpc>
                        <a:tabLst>
                          <a:tab pos="523875" algn="l"/>
                        </a:tabLst>
                      </a:pPr>
                      <a:r>
                        <a:rPr dirty="0" sz="700" i="1">
                          <a:latin typeface="Arial"/>
                          <a:cs typeface="Arial"/>
                        </a:rPr>
                        <a:t>1d.	z toho tříděný sběr</a:t>
                      </a:r>
                      <a:r>
                        <a:rPr dirty="0" sz="700" spc="-8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i="1">
                          <a:latin typeface="Arial"/>
                          <a:cs typeface="Arial"/>
                        </a:rPr>
                        <a:t>nápojových</a:t>
                      </a:r>
                      <a:r>
                        <a:rPr dirty="0" sz="700" spc="-2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i="1">
                          <a:latin typeface="Arial"/>
                          <a:cs typeface="Arial"/>
                        </a:rPr>
                        <a:t>kartonů </a:t>
                      </a:r>
                      <a:r>
                        <a:rPr dirty="0" sz="70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i="1">
                          <a:latin typeface="Arial"/>
                          <a:cs typeface="Arial"/>
                        </a:rPr>
                        <a:t>1e.	z toho tříděný sběr</a:t>
                      </a:r>
                      <a:r>
                        <a:rPr dirty="0" sz="700" spc="-10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i="1">
                          <a:latin typeface="Arial"/>
                          <a:cs typeface="Arial"/>
                        </a:rPr>
                        <a:t>kovů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  <a:spcBef>
                          <a:spcPts val="565"/>
                        </a:spcBef>
                        <a:tabLst>
                          <a:tab pos="523875" algn="l"/>
                        </a:tabLst>
                      </a:pPr>
                      <a:r>
                        <a:rPr dirty="0" sz="700" i="1">
                          <a:latin typeface="Arial"/>
                          <a:cs typeface="Arial"/>
                        </a:rPr>
                        <a:t>1f.	z toho tříděný sběr</a:t>
                      </a:r>
                      <a:r>
                        <a:rPr dirty="0" sz="700" spc="-10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i="1">
                          <a:latin typeface="Arial"/>
                          <a:cs typeface="Arial"/>
                        </a:rPr>
                        <a:t>dřeva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40 854</a:t>
                      </a:r>
                      <a:r>
                        <a:rPr dirty="0" sz="7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40 854</a:t>
                      </a:r>
                      <a:r>
                        <a:rPr dirty="0" sz="7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78307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94 950</a:t>
                      </a:r>
                      <a:r>
                        <a:rPr dirty="0" sz="7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94 950</a:t>
                      </a:r>
                      <a:r>
                        <a:rPr dirty="0" sz="7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78308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6 537</a:t>
                      </a:r>
                      <a:r>
                        <a:rPr dirty="0" sz="7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6 537</a:t>
                      </a:r>
                      <a:r>
                        <a:rPr dirty="0" sz="7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78307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78307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78308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2 476</a:t>
                      </a:r>
                      <a:r>
                        <a:rPr dirty="0" sz="7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2 476</a:t>
                      </a:r>
                      <a:r>
                        <a:rPr dirty="0" sz="7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78307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2.  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biologicky rozložitelné odpady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(od</a:t>
                      </a:r>
                      <a:r>
                        <a:rPr dirty="0" sz="700" spc="-114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občanů)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14 128</a:t>
                      </a:r>
                      <a:r>
                        <a:rPr dirty="0" sz="7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14 128</a:t>
                      </a:r>
                      <a:r>
                        <a:rPr dirty="0" sz="7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</a:tr>
              <a:tr h="178307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3.  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nebezpečné</a:t>
                      </a:r>
                      <a:r>
                        <a:rPr dirty="0" sz="700" spc="-10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odpady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11 578</a:t>
                      </a:r>
                      <a:r>
                        <a:rPr dirty="0" sz="7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11 578</a:t>
                      </a:r>
                      <a:r>
                        <a:rPr dirty="0" sz="7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</a:tr>
              <a:tr h="178308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4.  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objemné</a:t>
                      </a:r>
                      <a:r>
                        <a:rPr dirty="0" sz="700" spc="-10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odpady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13 842</a:t>
                      </a:r>
                      <a:r>
                        <a:rPr dirty="0" sz="7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13 842</a:t>
                      </a:r>
                      <a:r>
                        <a:rPr dirty="0" sz="7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</a:tr>
              <a:tr h="178308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5.  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směsný komunální</a:t>
                      </a:r>
                      <a:r>
                        <a:rPr dirty="0" sz="700" spc="-10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odpad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137 670</a:t>
                      </a:r>
                      <a:r>
                        <a:rPr dirty="0" sz="7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137 670</a:t>
                      </a:r>
                      <a:r>
                        <a:rPr dirty="0" sz="7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</a:tr>
              <a:tr h="178307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6.  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stavební</a:t>
                      </a:r>
                      <a:r>
                        <a:rPr dirty="0" sz="700" spc="-10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odpad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</a:tr>
              <a:tr h="178308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7.  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úklid litteringu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–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ruční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čištění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gridSpan="2"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78308">
                <a:tc gridSpan="6">
                  <a:txBody>
                    <a:bodyPr/>
                    <a:lstStyle/>
                    <a:p>
                      <a:pPr marL="204025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700" i="1">
                          <a:latin typeface="Arial"/>
                          <a:cs typeface="Arial"/>
                        </a:rPr>
                        <a:t>obec realizuje ruční čištění litteringu, </a:t>
                      </a:r>
                      <a:r>
                        <a:rPr dirty="0" sz="700" spc="-5" i="1">
                          <a:latin typeface="Arial"/>
                          <a:cs typeface="Arial"/>
                        </a:rPr>
                        <a:t>ale </a:t>
                      </a:r>
                      <a:r>
                        <a:rPr dirty="0" sz="700" i="1">
                          <a:latin typeface="Arial"/>
                          <a:cs typeface="Arial"/>
                        </a:rPr>
                        <a:t>s nulovými</a:t>
                      </a:r>
                      <a:r>
                        <a:rPr dirty="0" sz="700" spc="-8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i="1">
                          <a:latin typeface="Arial"/>
                          <a:cs typeface="Arial"/>
                        </a:rPr>
                        <a:t>náklady: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8575">
                    <a:lnL w="631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8308">
                <a:tc gridSpan="4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8.  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úklid litteringu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–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strojní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čištění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78307">
                <a:tc gridSpan="6">
                  <a:txBody>
                    <a:bodyPr/>
                    <a:lstStyle/>
                    <a:p>
                      <a:pPr marL="199580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700" i="1">
                          <a:latin typeface="Arial"/>
                          <a:cs typeface="Arial"/>
                        </a:rPr>
                        <a:t>obec realizuje strojní čištění litteringu, </a:t>
                      </a:r>
                      <a:r>
                        <a:rPr dirty="0" sz="700" spc="-5" i="1">
                          <a:latin typeface="Arial"/>
                          <a:cs typeface="Arial"/>
                        </a:rPr>
                        <a:t>ale </a:t>
                      </a:r>
                      <a:r>
                        <a:rPr dirty="0" sz="700" i="1">
                          <a:latin typeface="Arial"/>
                          <a:cs typeface="Arial"/>
                        </a:rPr>
                        <a:t>s nulovými</a:t>
                      </a:r>
                      <a:r>
                        <a:rPr dirty="0" sz="700" spc="-8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i="1">
                          <a:latin typeface="Arial"/>
                          <a:cs typeface="Arial"/>
                        </a:rPr>
                        <a:t>náklady: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8575">
                    <a:lnL w="631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8308">
                <a:tc gridSpan="4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9.  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černé skládky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(nelegálně odložené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odpady)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78307">
                <a:tc gridSpan="6">
                  <a:txBody>
                    <a:bodyPr/>
                    <a:lstStyle/>
                    <a:p>
                      <a:pPr marL="203517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700" i="1">
                          <a:latin typeface="Arial"/>
                          <a:cs typeface="Arial"/>
                        </a:rPr>
                        <a:t>obec realizuje úklid černých skládek, </a:t>
                      </a:r>
                      <a:r>
                        <a:rPr dirty="0" sz="700" spc="-5" i="1">
                          <a:latin typeface="Arial"/>
                          <a:cs typeface="Arial"/>
                        </a:rPr>
                        <a:t>ale </a:t>
                      </a:r>
                      <a:r>
                        <a:rPr dirty="0" sz="700" i="1">
                          <a:latin typeface="Arial"/>
                          <a:cs typeface="Arial"/>
                        </a:rPr>
                        <a:t>s nulovými</a:t>
                      </a:r>
                      <a:r>
                        <a:rPr dirty="0" sz="700" spc="-8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i="1">
                          <a:latin typeface="Arial"/>
                          <a:cs typeface="Arial"/>
                        </a:rPr>
                        <a:t>náklady: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8575">
                    <a:lnL w="631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8308">
                <a:tc gridSpan="4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10.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textil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(sběr v režimu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odpadů)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</a:tr>
              <a:tr h="178308">
                <a:tc gridSpan="4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11.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jedlé oleje </a:t>
                      </a:r>
                      <a:r>
                        <a:rPr dirty="0" sz="700" spc="-5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7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tuky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301</a:t>
                      </a:r>
                      <a:r>
                        <a:rPr dirty="0" sz="7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</a:tr>
              <a:tr h="178307">
                <a:tc gridSpan="4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12.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gastroodpady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(biologické odpady z kuchyní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</a:t>
                      </a:r>
                      <a:r>
                        <a:rPr dirty="0" sz="70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občanů)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</a:tr>
              <a:tr h="178308">
                <a:tc gridSpan="4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13.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ostatní</a:t>
                      </a:r>
                      <a:r>
                        <a:rPr dirty="0" sz="700" spc="-10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odpady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</a:tr>
              <a:tr h="178308">
                <a:tc gridSpan="4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14.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celkové náklady</a:t>
                      </a:r>
                      <a:r>
                        <a:rPr dirty="0" sz="700" spc="-10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(1+2+3+4+5+6+7+8+9+10+11+12+13)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 b="1">
                          <a:latin typeface="Arial"/>
                          <a:cs typeface="Arial"/>
                        </a:rPr>
                        <a:t>328 873</a:t>
                      </a:r>
                      <a:r>
                        <a:rPr dirty="0" sz="700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 b="1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</a:tr>
              <a:tr h="201244">
                <a:tc gridSpan="6"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2879">
                <a:tc gridSpan="4"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b) Další specifické</a:t>
                      </a:r>
                      <a:r>
                        <a:rPr dirty="0" sz="7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náklady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náklady </a:t>
                      </a: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(v</a:t>
                      </a:r>
                      <a:r>
                        <a:rPr dirty="0" sz="700" spc="-105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Kč)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</a:tr>
              <a:tr h="178308">
                <a:tc gridSpan="4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1.   ostatní náklady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na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provoz sběrného dvora (sběrného</a:t>
                      </a:r>
                      <a:r>
                        <a:rPr dirty="0" sz="7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místa)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</a:tr>
              <a:tr h="178307">
                <a:tc gridSpan="4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2.   ostatní náklady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na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provoz systému tříděného</a:t>
                      </a:r>
                      <a:r>
                        <a:rPr dirty="0" sz="7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sběru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</a:tr>
              <a:tr h="178307">
                <a:tc gridSpan="4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3.   investiční náklady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na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systém tříděného</a:t>
                      </a:r>
                      <a:r>
                        <a:rPr dirty="0" sz="7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sběru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</a:tr>
              <a:tr h="178308">
                <a:tc gridSpan="4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4.   odpady vzniklé z údržby veřejné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zeleně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14 128</a:t>
                      </a:r>
                      <a:r>
                        <a:rPr dirty="0" sz="7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</a:tr>
              <a:tr h="178307">
                <a:tc gridSpan="4"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5.   informování veřejnosti /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propagace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</a:tr>
              <a:tr h="178307">
                <a:tc gridSpan="4"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6.   administrativa odpadového hospodářství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obce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1 210</a:t>
                      </a:r>
                      <a:r>
                        <a:rPr dirty="0" sz="7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</a:tr>
            </a:tbl>
          </a:graphicData>
        </a:graphic>
      </p:graphicFrame>
      <p:sp>
        <p:nvSpPr>
          <p:cNvPr id="45" name="object 45"/>
          <p:cNvSpPr/>
          <p:nvPr/>
        </p:nvSpPr>
        <p:spPr>
          <a:xfrm>
            <a:off x="316547" y="8371332"/>
            <a:ext cx="483870" cy="178435"/>
          </a:xfrm>
          <a:custGeom>
            <a:avLst/>
            <a:gdLst/>
            <a:ahLst/>
            <a:cxnLst/>
            <a:rect l="l" t="t" r="r" b="b"/>
            <a:pathLst>
              <a:path w="483870" h="178434">
                <a:moveTo>
                  <a:pt x="0" y="178308"/>
                </a:moveTo>
                <a:lnTo>
                  <a:pt x="483552" y="178308"/>
                </a:lnTo>
                <a:lnTo>
                  <a:pt x="483552" y="0"/>
                </a:lnTo>
                <a:lnTo>
                  <a:pt x="0" y="0"/>
                </a:lnTo>
                <a:lnTo>
                  <a:pt x="0" y="178308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316547" y="8371332"/>
            <a:ext cx="483870" cy="178435"/>
          </a:xfrm>
          <a:custGeom>
            <a:avLst/>
            <a:gdLst/>
            <a:ahLst/>
            <a:cxnLst/>
            <a:rect l="l" t="t" r="r" b="b"/>
            <a:pathLst>
              <a:path w="483870" h="178434">
                <a:moveTo>
                  <a:pt x="0" y="178308"/>
                </a:moveTo>
                <a:lnTo>
                  <a:pt x="483552" y="178308"/>
                </a:lnTo>
                <a:lnTo>
                  <a:pt x="483552" y="0"/>
                </a:lnTo>
                <a:lnTo>
                  <a:pt x="0" y="0"/>
                </a:lnTo>
                <a:lnTo>
                  <a:pt x="0" y="178308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901700" y="8353133"/>
            <a:ext cx="6182360" cy="324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819"/>
              </a:lnSpc>
            </a:pPr>
            <a:r>
              <a:rPr dirty="0" sz="700" spc="-5">
                <a:latin typeface="Arial"/>
                <a:cs typeface="Arial"/>
              </a:rPr>
              <a:t>Údaje </a:t>
            </a:r>
            <a:r>
              <a:rPr dirty="0" sz="700">
                <a:latin typeface="Arial"/>
                <a:cs typeface="Arial"/>
              </a:rPr>
              <a:t>uvedené ve žlutě zvýrazněných polích podléhají</a:t>
            </a:r>
            <a:r>
              <a:rPr dirty="0" sz="700" spc="-75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auditu.</a:t>
            </a:r>
            <a:endParaRPr sz="700">
              <a:latin typeface="Arial"/>
              <a:cs typeface="Arial"/>
            </a:endParaRPr>
          </a:p>
          <a:p>
            <a:pPr marL="12700" marR="5080">
              <a:lnSpc>
                <a:spcPts val="800"/>
              </a:lnSpc>
              <a:spcBef>
                <a:spcPts val="40"/>
              </a:spcBef>
            </a:pPr>
            <a:r>
              <a:rPr dirty="0" sz="700" i="1">
                <a:latin typeface="Arial"/>
                <a:cs typeface="Arial"/>
              </a:rPr>
              <a:t>(dle článku XIII. Všeobecných obchodních podmínek, jež jsou přílohou číslo </a:t>
            </a:r>
            <a:r>
              <a:rPr dirty="0" sz="700" spc="-5" i="1">
                <a:latin typeface="Arial"/>
                <a:cs typeface="Arial"/>
              </a:rPr>
              <a:t>1 </a:t>
            </a:r>
            <a:r>
              <a:rPr dirty="0" sz="700" i="1">
                <a:latin typeface="Arial"/>
                <a:cs typeface="Arial"/>
              </a:rPr>
              <a:t>Smlouvy </a:t>
            </a:r>
            <a:r>
              <a:rPr dirty="0" sz="700" spc="-5" i="1">
                <a:latin typeface="Arial"/>
                <a:cs typeface="Arial"/>
              </a:rPr>
              <a:t>o </a:t>
            </a:r>
            <a:r>
              <a:rPr dirty="0" sz="700" i="1">
                <a:latin typeface="Arial"/>
                <a:cs typeface="Arial"/>
              </a:rPr>
              <a:t>spolupráci při zajištění zpětného odběru </a:t>
            </a:r>
            <a:r>
              <a:rPr dirty="0" sz="700" spc="-5" i="1">
                <a:latin typeface="Arial"/>
                <a:cs typeface="Arial"/>
              </a:rPr>
              <a:t>a </a:t>
            </a:r>
            <a:r>
              <a:rPr dirty="0" sz="700" i="1">
                <a:latin typeface="Arial"/>
                <a:cs typeface="Arial"/>
              </a:rPr>
              <a:t>zařazení místa</a:t>
            </a:r>
            <a:r>
              <a:rPr dirty="0" sz="700" spc="-80" i="1">
                <a:latin typeface="Arial"/>
                <a:cs typeface="Arial"/>
              </a:rPr>
              <a:t> </a:t>
            </a:r>
            <a:r>
              <a:rPr dirty="0" sz="700" i="1">
                <a:latin typeface="Arial"/>
                <a:cs typeface="Arial"/>
              </a:rPr>
              <a:t>zpětného  </a:t>
            </a:r>
            <a:r>
              <a:rPr dirty="0" sz="700" i="1">
                <a:latin typeface="Arial"/>
                <a:cs typeface="Arial"/>
              </a:rPr>
              <a:t>odběru </a:t>
            </a:r>
            <a:r>
              <a:rPr dirty="0" sz="700" spc="-5" i="1">
                <a:latin typeface="Arial"/>
                <a:cs typeface="Arial"/>
              </a:rPr>
              <a:t>do </a:t>
            </a:r>
            <a:r>
              <a:rPr dirty="0" sz="700" i="1">
                <a:latin typeface="Arial"/>
                <a:cs typeface="Arial"/>
              </a:rPr>
              <a:t>obecního systému odpadového</a:t>
            </a:r>
            <a:r>
              <a:rPr dirty="0" sz="700" spc="-90" i="1">
                <a:latin typeface="Arial"/>
                <a:cs typeface="Arial"/>
              </a:rPr>
              <a:t> </a:t>
            </a:r>
            <a:r>
              <a:rPr dirty="0" sz="700" i="1">
                <a:latin typeface="Arial"/>
                <a:cs typeface="Arial"/>
              </a:rPr>
              <a:t>hospodářství)</a:t>
            </a:r>
            <a:endParaRPr sz="700">
              <a:latin typeface="Arial"/>
              <a:cs typeface="Arial"/>
            </a:endParaRPr>
          </a:p>
        </p:txBody>
      </p:sp>
      <p:sp>
        <p:nvSpPr>
          <p:cNvPr id="48" name="object 4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50"/>
              </a:spcBef>
            </a:pPr>
            <a:r>
              <a:rPr dirty="0"/>
              <a:t>Elektronický</a:t>
            </a:r>
            <a:r>
              <a:rPr dirty="0" spc="-10"/>
              <a:t> </a:t>
            </a:r>
            <a:r>
              <a:rPr dirty="0"/>
              <a:t>formulář</a:t>
            </a:r>
            <a:r>
              <a:rPr dirty="0" spc="-10"/>
              <a:t> </a:t>
            </a:r>
            <a:r>
              <a:rPr dirty="0"/>
              <a:t>dotazníku</a:t>
            </a:r>
            <a:r>
              <a:rPr dirty="0" spc="-10"/>
              <a:t> </a:t>
            </a:r>
            <a:r>
              <a:rPr dirty="0"/>
              <a:t>včetně</a:t>
            </a:r>
            <a:r>
              <a:rPr dirty="0" spc="-10"/>
              <a:t> </a:t>
            </a:r>
            <a:r>
              <a:rPr dirty="0"/>
              <a:t>podrobného</a:t>
            </a:r>
            <a:r>
              <a:rPr dirty="0" spc="-10"/>
              <a:t> </a:t>
            </a:r>
            <a:r>
              <a:rPr dirty="0"/>
              <a:t>návodu</a:t>
            </a:r>
            <a:r>
              <a:rPr dirty="0" spc="-10"/>
              <a:t> </a:t>
            </a:r>
            <a:r>
              <a:rPr dirty="0"/>
              <a:t>k</a:t>
            </a:r>
            <a:r>
              <a:rPr dirty="0" spc="-10"/>
              <a:t> </a:t>
            </a:r>
            <a:r>
              <a:rPr dirty="0"/>
              <a:t>jeho</a:t>
            </a:r>
            <a:r>
              <a:rPr dirty="0" spc="-10"/>
              <a:t> </a:t>
            </a:r>
            <a:r>
              <a:rPr dirty="0"/>
              <a:t>vyplnění</a:t>
            </a:r>
            <a:r>
              <a:rPr dirty="0" spc="-10"/>
              <a:t> </a:t>
            </a:r>
            <a:r>
              <a:rPr dirty="0"/>
              <a:t>naleznete</a:t>
            </a:r>
            <a:r>
              <a:rPr dirty="0" spc="-10"/>
              <a:t> </a:t>
            </a:r>
            <a:r>
              <a:rPr dirty="0"/>
              <a:t>na</a:t>
            </a:r>
            <a:r>
              <a:rPr dirty="0" spc="-10"/>
              <a:t> </a:t>
            </a:r>
            <a:r>
              <a:rPr dirty="0"/>
              <a:t>internetových</a:t>
            </a:r>
            <a:r>
              <a:rPr dirty="0" spc="-10"/>
              <a:t> </a:t>
            </a:r>
            <a:r>
              <a:rPr dirty="0"/>
              <a:t>stránkách</a:t>
            </a:r>
            <a:r>
              <a:rPr dirty="0" spc="-10"/>
              <a:t> </a:t>
            </a:r>
            <a:r>
              <a:rPr dirty="0">
                <a:hlinkClick r:id="rId3"/>
              </a:rPr>
              <a:t>www.ekokom.cz. </a:t>
            </a:r>
            <a:r>
              <a:rPr dirty="0"/>
              <a:t> V</a:t>
            </a:r>
            <a:r>
              <a:rPr dirty="0" spc="-15"/>
              <a:t> </a:t>
            </a:r>
            <a:r>
              <a:rPr dirty="0"/>
              <a:t>případě</a:t>
            </a:r>
            <a:r>
              <a:rPr dirty="0" spc="-15"/>
              <a:t> </a:t>
            </a:r>
            <a:r>
              <a:rPr dirty="0"/>
              <a:t>jakýchkoliv</a:t>
            </a:r>
            <a:r>
              <a:rPr dirty="0" spc="-15"/>
              <a:t> </a:t>
            </a:r>
            <a:r>
              <a:rPr dirty="0"/>
              <a:t>potíží</a:t>
            </a:r>
            <a:r>
              <a:rPr dirty="0" spc="-15"/>
              <a:t> </a:t>
            </a:r>
            <a:r>
              <a:rPr dirty="0"/>
              <a:t>s</a:t>
            </a:r>
            <a:r>
              <a:rPr dirty="0" spc="-15"/>
              <a:t> </a:t>
            </a:r>
            <a:r>
              <a:rPr dirty="0"/>
              <a:t>vyplněním</a:t>
            </a:r>
            <a:r>
              <a:rPr dirty="0" spc="-15"/>
              <a:t> </a:t>
            </a:r>
            <a:r>
              <a:rPr dirty="0"/>
              <a:t>dotazníku</a:t>
            </a:r>
            <a:r>
              <a:rPr dirty="0" spc="-15"/>
              <a:t> </a:t>
            </a:r>
            <a:r>
              <a:rPr dirty="0"/>
              <a:t>kontaktujte</a:t>
            </a:r>
            <a:r>
              <a:rPr dirty="0" spc="-15"/>
              <a:t> </a:t>
            </a:r>
            <a:r>
              <a:rPr dirty="0"/>
              <a:t>příslušného</a:t>
            </a:r>
            <a:r>
              <a:rPr dirty="0" spc="-15"/>
              <a:t> </a:t>
            </a:r>
            <a:r>
              <a:rPr dirty="0"/>
              <a:t>regionálního</a:t>
            </a:r>
            <a:r>
              <a:rPr dirty="0" spc="-15"/>
              <a:t> </a:t>
            </a:r>
            <a:r>
              <a:rPr dirty="0"/>
              <a:t>manažera.</a:t>
            </a:r>
          </a:p>
        </p:txBody>
      </p:sp>
      <p:sp>
        <p:nvSpPr>
          <p:cNvPr id="49" name="object 49"/>
          <p:cNvSpPr txBox="1"/>
          <p:nvPr/>
        </p:nvSpPr>
        <p:spPr>
          <a:xfrm>
            <a:off x="4100855" y="10425704"/>
            <a:ext cx="2637790" cy="17272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500">
                <a:latin typeface="Arial"/>
                <a:cs typeface="Arial"/>
              </a:rPr>
              <a:t>*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V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případě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statutárních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měst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je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termín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odevzdání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Smlouvou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prodloužen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do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31.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března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2024.</a:t>
            </a:r>
            <a:endParaRPr sz="500">
              <a:latin typeface="Arial"/>
              <a:cs typeface="Arial"/>
            </a:endParaRPr>
          </a:p>
          <a:p>
            <a:pPr marL="502920">
              <a:lnSpc>
                <a:spcPct val="100000"/>
              </a:lnSpc>
            </a:pPr>
            <a:r>
              <a:rPr dirty="0" sz="500">
                <a:latin typeface="Arial"/>
                <a:cs typeface="Arial"/>
              </a:rPr>
              <a:t>**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V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případě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Smlouvy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obcemi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platné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od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roku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2014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se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jedná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o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Přílohu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č.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2.</a:t>
            </a:r>
            <a:endParaRPr sz="500">
              <a:latin typeface="Arial"/>
              <a:cs typeface="Arial"/>
            </a:endParaRPr>
          </a:p>
        </p:txBody>
      </p:sp>
      <p:sp>
        <p:nvSpPr>
          <p:cNvPr id="50" name="object 5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0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/>
              <a:t>Verze</a:t>
            </a:r>
            <a:r>
              <a:rPr dirty="0" spc="-105"/>
              <a:t> </a:t>
            </a:r>
            <a:r>
              <a:rPr dirty="0"/>
              <a:t>11.00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25425" y="111125"/>
          <a:ext cx="7096125" cy="463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0200"/>
                <a:gridCol w="3429000"/>
                <a:gridCol w="1028700"/>
                <a:gridCol w="1028700"/>
              </a:tblGrid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90805">
                        <a:lnSpc>
                          <a:spcPts val="1505"/>
                        </a:lnSpc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DOTAZNÍK ZA ROK</a:t>
                      </a:r>
                      <a:r>
                        <a:rPr dirty="0" sz="1400" spc="-8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latin typeface="Arial"/>
                          <a:cs typeface="Arial"/>
                        </a:rPr>
                        <a:t>2023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504825">
                        <a:lnSpc>
                          <a:spcPts val="665"/>
                        </a:lnSpc>
                      </a:pPr>
                      <a:r>
                        <a:rPr dirty="0" sz="600">
                          <a:latin typeface="Arial"/>
                          <a:cs typeface="Arial"/>
                        </a:rPr>
                        <a:t>o nakládání s komunálním odpadem v obci, se zaměřením na tříděný</a:t>
                      </a:r>
                      <a:r>
                        <a:rPr dirty="0" sz="6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>
                          <a:latin typeface="Arial"/>
                          <a:cs typeface="Arial"/>
                        </a:rPr>
                        <a:t>sběr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algn="ctr" marL="9080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DOTAZNÍK JE NEZBYTNÉ VYPLNIT </a:t>
                      </a:r>
                      <a:r>
                        <a:rPr dirty="0" sz="600" spc="-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ODESLAT NEJPOZDĚJI DO 28. ÚNORA</a:t>
                      </a:r>
                      <a:r>
                        <a:rPr dirty="0" sz="600" spc="-9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2024*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600" b="1">
                          <a:latin typeface="Arial"/>
                          <a:cs typeface="Arial"/>
                        </a:rPr>
                        <a:t>Tento dotazník</a:t>
                      </a:r>
                      <a:r>
                        <a:rPr dirty="0" sz="6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je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algn="ctr" marL="26034" marR="18415">
                        <a:lnSpc>
                          <a:spcPct val="156200"/>
                        </a:lnSpc>
                      </a:pPr>
                      <a:r>
                        <a:rPr dirty="0" sz="600" b="1">
                          <a:latin typeface="Arial"/>
                          <a:cs typeface="Arial"/>
                        </a:rPr>
                        <a:t>přílohou č. 3 Smlouvy**  mezi obcí a EKO-KOM,</a:t>
                      </a:r>
                      <a:r>
                        <a:rPr dirty="0" sz="6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a.s.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234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3685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800">
                          <a:latin typeface="Arial"/>
                          <a:cs typeface="Arial"/>
                        </a:rPr>
                        <a:t>Strana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5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z</a:t>
                      </a:r>
                      <a:r>
                        <a:rPr dirty="0" sz="8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342900" y="189688"/>
            <a:ext cx="1347046" cy="3064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400800" y="228600"/>
            <a:ext cx="800100" cy="228600"/>
          </a:xfrm>
          <a:custGeom>
            <a:avLst/>
            <a:gdLst/>
            <a:ahLst/>
            <a:cxnLst/>
            <a:rect l="l" t="t" r="r" b="b"/>
            <a:pathLst>
              <a:path w="800100" h="228600">
                <a:moveTo>
                  <a:pt x="7543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82880"/>
                </a:lnTo>
                <a:lnTo>
                  <a:pt x="3593" y="200675"/>
                </a:lnTo>
                <a:lnTo>
                  <a:pt x="13392" y="215207"/>
                </a:lnTo>
                <a:lnTo>
                  <a:pt x="27924" y="225006"/>
                </a:lnTo>
                <a:lnTo>
                  <a:pt x="45720" y="228600"/>
                </a:lnTo>
                <a:lnTo>
                  <a:pt x="754380" y="228600"/>
                </a:lnTo>
                <a:lnTo>
                  <a:pt x="772175" y="225006"/>
                </a:lnTo>
                <a:lnTo>
                  <a:pt x="786707" y="215207"/>
                </a:lnTo>
                <a:lnTo>
                  <a:pt x="796506" y="200675"/>
                </a:lnTo>
                <a:lnTo>
                  <a:pt x="800100" y="182880"/>
                </a:lnTo>
                <a:lnTo>
                  <a:pt x="800100" y="45720"/>
                </a:lnTo>
                <a:lnTo>
                  <a:pt x="796506" y="27924"/>
                </a:lnTo>
                <a:lnTo>
                  <a:pt x="786707" y="13392"/>
                </a:lnTo>
                <a:lnTo>
                  <a:pt x="772175" y="3593"/>
                </a:lnTo>
                <a:lnTo>
                  <a:pt x="754380" y="0"/>
                </a:lnTo>
                <a:close/>
              </a:path>
            </a:pathLst>
          </a:custGeom>
          <a:solidFill>
            <a:srgbClr val="E9E9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5425" y="10401300"/>
            <a:ext cx="7092950" cy="0"/>
          </a:xfrm>
          <a:custGeom>
            <a:avLst/>
            <a:gdLst/>
            <a:ahLst/>
            <a:cxnLst/>
            <a:rect l="l" t="t" r="r" b="b"/>
            <a:pathLst>
              <a:path w="7092950" h="0">
                <a:moveTo>
                  <a:pt x="0" y="0"/>
                </a:moveTo>
                <a:lnTo>
                  <a:pt x="709295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38823" y="685800"/>
            <a:ext cx="7076440" cy="3086100"/>
          </a:xfrm>
          <a:custGeom>
            <a:avLst/>
            <a:gdLst/>
            <a:ahLst/>
            <a:cxnLst/>
            <a:rect l="l" t="t" r="r" b="b"/>
            <a:pathLst>
              <a:path w="7076440" h="3086100">
                <a:moveTo>
                  <a:pt x="7030656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3040380"/>
                </a:lnTo>
                <a:lnTo>
                  <a:pt x="3593" y="3058175"/>
                </a:lnTo>
                <a:lnTo>
                  <a:pt x="13392" y="3072707"/>
                </a:lnTo>
                <a:lnTo>
                  <a:pt x="27924" y="3082506"/>
                </a:lnTo>
                <a:lnTo>
                  <a:pt x="45720" y="3086100"/>
                </a:lnTo>
                <a:lnTo>
                  <a:pt x="7030656" y="3086100"/>
                </a:lnTo>
                <a:lnTo>
                  <a:pt x="7048451" y="3082506"/>
                </a:lnTo>
                <a:lnTo>
                  <a:pt x="7062984" y="3072707"/>
                </a:lnTo>
                <a:lnTo>
                  <a:pt x="7072783" y="3058175"/>
                </a:lnTo>
                <a:lnTo>
                  <a:pt x="7076376" y="3040380"/>
                </a:lnTo>
                <a:lnTo>
                  <a:pt x="7076376" y="45720"/>
                </a:lnTo>
                <a:lnTo>
                  <a:pt x="7072783" y="27924"/>
                </a:lnTo>
                <a:lnTo>
                  <a:pt x="7062984" y="13392"/>
                </a:lnTo>
                <a:lnTo>
                  <a:pt x="7048451" y="3593"/>
                </a:lnTo>
                <a:lnTo>
                  <a:pt x="7030656" y="0"/>
                </a:lnTo>
                <a:close/>
              </a:path>
            </a:pathLst>
          </a:custGeom>
          <a:solidFill>
            <a:srgbClr val="FFD6D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8823" y="685800"/>
            <a:ext cx="7076440" cy="3086100"/>
          </a:xfrm>
          <a:custGeom>
            <a:avLst/>
            <a:gdLst/>
            <a:ahLst/>
            <a:cxnLst/>
            <a:rect l="l" t="t" r="r" b="b"/>
            <a:pathLst>
              <a:path w="7076440" h="3086100">
                <a:moveTo>
                  <a:pt x="0" y="45720"/>
                </a:moveTo>
                <a:lnTo>
                  <a:pt x="0" y="3040380"/>
                </a:lnTo>
                <a:lnTo>
                  <a:pt x="3593" y="3058175"/>
                </a:lnTo>
                <a:lnTo>
                  <a:pt x="13392" y="3072707"/>
                </a:lnTo>
                <a:lnTo>
                  <a:pt x="27924" y="3082506"/>
                </a:lnTo>
                <a:lnTo>
                  <a:pt x="45720" y="3086100"/>
                </a:lnTo>
                <a:lnTo>
                  <a:pt x="7030656" y="3086100"/>
                </a:lnTo>
                <a:lnTo>
                  <a:pt x="7048451" y="3082506"/>
                </a:lnTo>
                <a:lnTo>
                  <a:pt x="7062984" y="3072707"/>
                </a:lnTo>
                <a:lnTo>
                  <a:pt x="7072783" y="3058175"/>
                </a:lnTo>
                <a:lnTo>
                  <a:pt x="7076376" y="3040380"/>
                </a:lnTo>
                <a:lnTo>
                  <a:pt x="7076376" y="45720"/>
                </a:lnTo>
                <a:lnTo>
                  <a:pt x="7072783" y="27924"/>
                </a:lnTo>
                <a:lnTo>
                  <a:pt x="7062984" y="13392"/>
                </a:lnTo>
                <a:lnTo>
                  <a:pt x="7048451" y="3593"/>
                </a:lnTo>
                <a:lnTo>
                  <a:pt x="7030656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457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30200" y="750265"/>
            <a:ext cx="4361180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b="1">
                <a:latin typeface="Arial"/>
                <a:cs typeface="Arial"/>
              </a:rPr>
              <a:t>9) ZPŮSOB </a:t>
            </a:r>
            <a:r>
              <a:rPr dirty="0" sz="800" spc="-5" b="1">
                <a:latin typeface="Arial"/>
                <a:cs typeface="Arial"/>
              </a:rPr>
              <a:t>ÚHRADY </a:t>
            </a:r>
            <a:r>
              <a:rPr dirty="0" sz="800" b="1">
                <a:latin typeface="Arial"/>
                <a:cs typeface="Arial"/>
              </a:rPr>
              <a:t>ZA SLUŽBY V ODPADOVÉM HOSPODÁŘSTVÍ (obec - svozová</a:t>
            </a:r>
            <a:r>
              <a:rPr dirty="0" sz="800" spc="-70" b="1">
                <a:latin typeface="Arial"/>
                <a:cs typeface="Arial"/>
              </a:rPr>
              <a:t> </a:t>
            </a:r>
            <a:r>
              <a:rPr dirty="0" sz="800" b="1">
                <a:latin typeface="Arial"/>
                <a:cs typeface="Arial"/>
              </a:rPr>
              <a:t>firma)</a:t>
            </a:r>
            <a:endParaRPr sz="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867325" y="817816"/>
            <a:ext cx="2359025" cy="105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i="1">
                <a:latin typeface="Arial"/>
                <a:cs typeface="Arial"/>
              </a:rPr>
              <a:t>(ZAŠKRTNĚTE pole, která odpovídají jednotlivým způsobům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úhrady)</a:t>
            </a:r>
            <a:endParaRPr sz="6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063369" y="12538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063369" y="12538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069719" y="1260157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069719" y="1260157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844952" y="12538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844952" y="12538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851302" y="1260157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851302" y="1260157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626535" y="12538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626535" y="12538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408119" y="12538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408119" y="12538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189702" y="12538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5189702" y="12538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5971285" y="12538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971285" y="12538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752869" y="12538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752869" y="12538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063369" y="14366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063369" y="14366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844952" y="14366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844952" y="14366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626535" y="14366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626535" y="14366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408119" y="14366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408119" y="14366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189702" y="14366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189702" y="14366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971285" y="14366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5971285" y="14366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6752869" y="14366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6752869" y="14366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2063369" y="16195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063369" y="16195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2844952" y="16195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2844952" y="16195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3626535" y="16195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626535" y="16195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632885" y="1625917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632885" y="1625917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4408119" y="16195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408119" y="16195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5189702" y="16195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5189702" y="16195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5971285" y="16195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5971285" y="16195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6752869" y="16195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6752869" y="16195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2063369" y="19853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2063369" y="19853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2844952" y="19853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2844952" y="19853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3626535" y="19853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3626535" y="19853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4408119" y="19853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4408119" y="19853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5189702" y="19853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5189702" y="19853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5971285" y="19853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5971285" y="19853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6752869" y="19853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6752869" y="19853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2063369" y="21682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2063369" y="21682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2844952" y="21682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2844952" y="21682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3626535" y="21682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3626535" y="21682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4408119" y="21682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4408119" y="21682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5189702" y="21682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5189702" y="21682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5971285" y="21682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5971285" y="21682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6752869" y="21682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6752869" y="21682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2063369" y="23510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2063369" y="23510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2844952" y="23510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2844952" y="23510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3626535" y="23510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3626535" y="23510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4408119" y="23510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4408119" y="23510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5189702" y="23510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5189702" y="23510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5971285" y="23510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5971285" y="23510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6752869" y="23510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6752869" y="23510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2063369" y="25339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2063369" y="25339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2844952" y="25339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2844952" y="25339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3626535" y="25339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3626535" y="25339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4408119" y="25339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4408119" y="25339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5189702" y="25339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5189702" y="25339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5971285" y="25339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5971285" y="25339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6752869" y="25339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6752869" y="25339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6759219" y="2540317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6759219" y="2540317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2063369" y="27168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2063369" y="27168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2844952" y="27168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2844952" y="27168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3626535" y="27168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3626535" y="27168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4408119" y="27168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4408119" y="27168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5189702" y="27168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5189702" y="27168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5971285" y="27168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5971285" y="27168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6752869" y="27168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6752869" y="27168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2063369" y="28997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2063369" y="28997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2844952" y="28997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2844952" y="28997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3626535" y="28997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3626535" y="28997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4408119" y="28997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4408119" y="28997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5189702" y="28997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5189702" y="28997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5971285" y="28997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5971285" y="28997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6752869" y="28997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6752869" y="28997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2063369" y="30826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2063369" y="30826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2844952" y="30826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2844952" y="30826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3626535" y="30826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3626535" y="30826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4408119" y="30826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4408119" y="30826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5189702" y="30826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5189702" y="30826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5971285" y="30826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5971285" y="30826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6752869" y="30826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6752869" y="30826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2063369" y="32654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2063369" y="32654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2844952" y="32654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/>
          <p:nvPr/>
        </p:nvSpPr>
        <p:spPr>
          <a:xfrm>
            <a:off x="2844952" y="32654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/>
          <p:nvPr/>
        </p:nvSpPr>
        <p:spPr>
          <a:xfrm>
            <a:off x="3626535" y="32654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/>
          <p:nvPr/>
        </p:nvSpPr>
        <p:spPr>
          <a:xfrm>
            <a:off x="3626535" y="32654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4" name="object 164"/>
          <p:cNvSpPr/>
          <p:nvPr/>
        </p:nvSpPr>
        <p:spPr>
          <a:xfrm>
            <a:off x="4408119" y="32654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5" name="object 165"/>
          <p:cNvSpPr/>
          <p:nvPr/>
        </p:nvSpPr>
        <p:spPr>
          <a:xfrm>
            <a:off x="4408119" y="32654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/>
          <p:nvPr/>
        </p:nvSpPr>
        <p:spPr>
          <a:xfrm>
            <a:off x="5189702" y="32654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/>
          <p:nvPr/>
        </p:nvSpPr>
        <p:spPr>
          <a:xfrm>
            <a:off x="5189702" y="32654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8" name="object 168"/>
          <p:cNvSpPr/>
          <p:nvPr/>
        </p:nvSpPr>
        <p:spPr>
          <a:xfrm>
            <a:off x="5971285" y="32654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/>
          <p:nvPr/>
        </p:nvSpPr>
        <p:spPr>
          <a:xfrm>
            <a:off x="5971285" y="32654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0" name="object 170"/>
          <p:cNvSpPr/>
          <p:nvPr/>
        </p:nvSpPr>
        <p:spPr>
          <a:xfrm>
            <a:off x="6752869" y="32654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1" name="object 171"/>
          <p:cNvSpPr/>
          <p:nvPr/>
        </p:nvSpPr>
        <p:spPr>
          <a:xfrm>
            <a:off x="6752869" y="32654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172" name="object 172"/>
          <p:cNvGraphicFramePr>
            <a:graphicFrameLocks noGrp="1"/>
          </p:cNvGraphicFramePr>
          <p:nvPr/>
        </p:nvGraphicFramePr>
        <p:xfrm>
          <a:off x="312489" y="911244"/>
          <a:ext cx="6898640" cy="26955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17751"/>
                <a:gridCol w="781583"/>
                <a:gridCol w="781583"/>
                <a:gridCol w="781583"/>
                <a:gridCol w="781583"/>
                <a:gridCol w="781583"/>
                <a:gridCol w="781583"/>
                <a:gridCol w="781583"/>
              </a:tblGrid>
              <a:tr h="3114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způsob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papír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plast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sklo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73660">
                        <a:lnSpc>
                          <a:spcPct val="10000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nápojový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karton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kov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dřevo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46355" marR="38735" indent="187325">
                        <a:lnSpc>
                          <a:spcPts val="800"/>
                        </a:lnSpc>
                        <a:spcBef>
                          <a:spcPts val="384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směsný  komunální</a:t>
                      </a:r>
                      <a:r>
                        <a:rPr dirty="0" sz="7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odpad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8894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za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nádobu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/ výsyp</a:t>
                      </a:r>
                      <a:r>
                        <a:rPr dirty="0" sz="7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nádoby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za obsloužený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objem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za svezené množství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*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600" i="1">
                          <a:latin typeface="Arial"/>
                          <a:cs typeface="Arial"/>
                        </a:rPr>
                        <a:t>* pokud ano, uveďte částku za 1</a:t>
                      </a:r>
                      <a:r>
                        <a:rPr dirty="0" sz="600" spc="-10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i="1">
                          <a:latin typeface="Arial"/>
                          <a:cs typeface="Arial"/>
                        </a:rPr>
                        <a:t>tunu: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429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63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1 208</a:t>
                      </a:r>
                      <a:r>
                        <a:rPr dirty="0" sz="7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C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za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obyvatele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za ujeté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kilometry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za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manipulaci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paušální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částka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zdarma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prodané množství</a:t>
                      </a:r>
                      <a:r>
                        <a:rPr dirty="0" sz="7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odpadů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cena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je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zahrnuta v platbě za</a:t>
                      </a:r>
                      <a:r>
                        <a:rPr dirty="0" sz="7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SKO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jiný způsob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*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 gridSpan="3"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600" i="1">
                          <a:latin typeface="Arial"/>
                          <a:cs typeface="Arial"/>
                        </a:rPr>
                        <a:t>* pokud vyplňujete údaje v řádku jiný způsob, napište, o jaký způsob platby se</a:t>
                      </a:r>
                      <a:r>
                        <a:rPr dirty="0" sz="600" spc="-10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i="1">
                          <a:latin typeface="Arial"/>
                          <a:cs typeface="Arial"/>
                        </a:rPr>
                        <a:t>jedná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5">
                  <a:txBody>
                    <a:bodyPr/>
                    <a:lstStyle/>
                    <a:p>
                      <a:pPr/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173" name="object 173"/>
          <p:cNvSpPr/>
          <p:nvPr/>
        </p:nvSpPr>
        <p:spPr>
          <a:xfrm>
            <a:off x="238823" y="4000500"/>
            <a:ext cx="7086600" cy="1714500"/>
          </a:xfrm>
          <a:custGeom>
            <a:avLst/>
            <a:gdLst/>
            <a:ahLst/>
            <a:cxnLst/>
            <a:rect l="l" t="t" r="r" b="b"/>
            <a:pathLst>
              <a:path w="7086600" h="1714500">
                <a:moveTo>
                  <a:pt x="70408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668780"/>
                </a:lnTo>
                <a:lnTo>
                  <a:pt x="3593" y="1686575"/>
                </a:lnTo>
                <a:lnTo>
                  <a:pt x="13392" y="1701107"/>
                </a:lnTo>
                <a:lnTo>
                  <a:pt x="27924" y="1710906"/>
                </a:lnTo>
                <a:lnTo>
                  <a:pt x="45720" y="1714500"/>
                </a:lnTo>
                <a:lnTo>
                  <a:pt x="7040880" y="1714500"/>
                </a:lnTo>
                <a:lnTo>
                  <a:pt x="7058675" y="1710906"/>
                </a:lnTo>
                <a:lnTo>
                  <a:pt x="7073207" y="1701107"/>
                </a:lnTo>
                <a:lnTo>
                  <a:pt x="7083006" y="1686575"/>
                </a:lnTo>
                <a:lnTo>
                  <a:pt x="7086600" y="1668780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close/>
              </a:path>
            </a:pathLst>
          </a:custGeom>
          <a:solidFill>
            <a:srgbClr val="FFD6D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4" name="object 174"/>
          <p:cNvSpPr/>
          <p:nvPr/>
        </p:nvSpPr>
        <p:spPr>
          <a:xfrm>
            <a:off x="238823" y="4000500"/>
            <a:ext cx="7086600" cy="1714500"/>
          </a:xfrm>
          <a:custGeom>
            <a:avLst/>
            <a:gdLst/>
            <a:ahLst/>
            <a:cxnLst/>
            <a:rect l="l" t="t" r="r" b="b"/>
            <a:pathLst>
              <a:path w="7086600" h="1714500">
                <a:moveTo>
                  <a:pt x="0" y="45720"/>
                </a:moveTo>
                <a:lnTo>
                  <a:pt x="0" y="1668780"/>
                </a:lnTo>
                <a:lnTo>
                  <a:pt x="3593" y="1686575"/>
                </a:lnTo>
                <a:lnTo>
                  <a:pt x="13392" y="1701107"/>
                </a:lnTo>
                <a:lnTo>
                  <a:pt x="27924" y="1710906"/>
                </a:lnTo>
                <a:lnTo>
                  <a:pt x="45720" y="1714500"/>
                </a:lnTo>
                <a:lnTo>
                  <a:pt x="7040880" y="1714500"/>
                </a:lnTo>
                <a:lnTo>
                  <a:pt x="7058675" y="1710906"/>
                </a:lnTo>
                <a:lnTo>
                  <a:pt x="7073207" y="1701107"/>
                </a:lnTo>
                <a:lnTo>
                  <a:pt x="7083006" y="1686575"/>
                </a:lnTo>
                <a:lnTo>
                  <a:pt x="7086600" y="1668780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457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5" name="object 175"/>
          <p:cNvSpPr txBox="1"/>
          <p:nvPr/>
        </p:nvSpPr>
        <p:spPr>
          <a:xfrm>
            <a:off x="5109387" y="4132516"/>
            <a:ext cx="2105025" cy="105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i="1">
                <a:latin typeface="Arial"/>
                <a:cs typeface="Arial"/>
              </a:rPr>
              <a:t>(do tabulky vyplňte ČÍSLEM celkové příjmy obce v roce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2023)</a:t>
            </a:r>
            <a:endParaRPr sz="600">
              <a:latin typeface="Arial"/>
              <a:cs typeface="Arial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340423" y="4040454"/>
            <a:ext cx="3074035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b="1">
                <a:latin typeface="Arial"/>
                <a:cs typeface="Arial"/>
              </a:rPr>
              <a:t>10) PŘÍJMY OBCE V OBLASTI ODPADOVÉHO</a:t>
            </a:r>
            <a:r>
              <a:rPr dirty="0" sz="800" spc="-105" b="1">
                <a:latin typeface="Arial"/>
                <a:cs typeface="Arial"/>
              </a:rPr>
              <a:t> </a:t>
            </a:r>
            <a:r>
              <a:rPr dirty="0" sz="800" b="1">
                <a:latin typeface="Arial"/>
                <a:cs typeface="Arial"/>
              </a:rPr>
              <a:t>HOSPODÁŘSTVÍ</a:t>
            </a:r>
            <a:endParaRPr sz="800">
              <a:latin typeface="Arial"/>
              <a:cs typeface="Arial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330200" y="5528500"/>
            <a:ext cx="2096770" cy="105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i="1">
                <a:latin typeface="Arial"/>
                <a:cs typeface="Arial"/>
              </a:rPr>
              <a:t>* do příjmů nezahrnujte příjmy od společnosti EKO-KOM,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a.s.</a:t>
            </a:r>
            <a:endParaRPr sz="600">
              <a:latin typeface="Arial"/>
              <a:cs typeface="Arial"/>
            </a:endParaRPr>
          </a:p>
        </p:txBody>
      </p:sp>
      <p:graphicFrame>
        <p:nvGraphicFramePr>
          <p:cNvPr id="178" name="object 178"/>
          <p:cNvGraphicFramePr>
            <a:graphicFrameLocks noGrp="1"/>
          </p:cNvGraphicFramePr>
          <p:nvPr/>
        </p:nvGraphicFramePr>
        <p:xfrm>
          <a:off x="340429" y="4225944"/>
          <a:ext cx="6867525" cy="12865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11304"/>
                <a:gridCol w="1446695"/>
              </a:tblGrid>
              <a:tr h="18287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položka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příjmy </a:t>
                      </a: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(v Kč</a:t>
                      </a:r>
                      <a:r>
                        <a:rPr dirty="0" sz="700" spc="-105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celkem)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příjmy z poplatků za komunální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odpad od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všech</a:t>
                      </a:r>
                      <a:r>
                        <a:rPr dirty="0" sz="7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poplatníků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107 200</a:t>
                      </a:r>
                      <a:r>
                        <a:rPr dirty="0" sz="7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příjmy z úhrad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původců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odpadů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zapojených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do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odpadového systému obce (právnické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nebo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podnikající fyzické</a:t>
                      </a:r>
                      <a:r>
                        <a:rPr dirty="0" sz="7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osoby)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výnosy z prodeje druhotných surovin (včetně sběru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textilu)*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platby za zpětný odběr elektrozařízení (od kolektivních systémů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celkem)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příjmy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ostatních obcí (např. za sdílení sběrného</a:t>
                      </a:r>
                      <a:r>
                        <a:rPr dirty="0" sz="7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dvora)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výnos ze skládkovacího poplatku (pokud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je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obec</a:t>
                      </a:r>
                      <a:r>
                        <a:rPr dirty="0" sz="7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příjemcem)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79" name="object 179"/>
          <p:cNvSpPr/>
          <p:nvPr/>
        </p:nvSpPr>
        <p:spPr>
          <a:xfrm>
            <a:off x="238823" y="5829338"/>
            <a:ext cx="7086600" cy="3429000"/>
          </a:xfrm>
          <a:custGeom>
            <a:avLst/>
            <a:gdLst/>
            <a:ahLst/>
            <a:cxnLst/>
            <a:rect l="l" t="t" r="r" b="b"/>
            <a:pathLst>
              <a:path w="7086600" h="3429000">
                <a:moveTo>
                  <a:pt x="70408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3383280"/>
                </a:lnTo>
                <a:lnTo>
                  <a:pt x="3593" y="3401075"/>
                </a:lnTo>
                <a:lnTo>
                  <a:pt x="13392" y="3415607"/>
                </a:lnTo>
                <a:lnTo>
                  <a:pt x="27924" y="3425406"/>
                </a:lnTo>
                <a:lnTo>
                  <a:pt x="45720" y="3429000"/>
                </a:lnTo>
                <a:lnTo>
                  <a:pt x="7040880" y="3429000"/>
                </a:lnTo>
                <a:lnTo>
                  <a:pt x="7058675" y="3425406"/>
                </a:lnTo>
                <a:lnTo>
                  <a:pt x="7073207" y="3415607"/>
                </a:lnTo>
                <a:lnTo>
                  <a:pt x="7083006" y="3401075"/>
                </a:lnTo>
                <a:lnTo>
                  <a:pt x="7086600" y="3383280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close/>
              </a:path>
            </a:pathLst>
          </a:custGeom>
          <a:solidFill>
            <a:srgbClr val="FFD6D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0" name="object 180"/>
          <p:cNvSpPr/>
          <p:nvPr/>
        </p:nvSpPr>
        <p:spPr>
          <a:xfrm>
            <a:off x="238823" y="5829338"/>
            <a:ext cx="7086600" cy="3429000"/>
          </a:xfrm>
          <a:custGeom>
            <a:avLst/>
            <a:gdLst/>
            <a:ahLst/>
            <a:cxnLst/>
            <a:rect l="l" t="t" r="r" b="b"/>
            <a:pathLst>
              <a:path w="7086600" h="3429000">
                <a:moveTo>
                  <a:pt x="0" y="45720"/>
                </a:moveTo>
                <a:lnTo>
                  <a:pt x="0" y="3383280"/>
                </a:lnTo>
                <a:lnTo>
                  <a:pt x="3593" y="3401075"/>
                </a:lnTo>
                <a:lnTo>
                  <a:pt x="13392" y="3415607"/>
                </a:lnTo>
                <a:lnTo>
                  <a:pt x="27924" y="3425406"/>
                </a:lnTo>
                <a:lnTo>
                  <a:pt x="45720" y="3429000"/>
                </a:lnTo>
                <a:lnTo>
                  <a:pt x="7040880" y="3429000"/>
                </a:lnTo>
                <a:lnTo>
                  <a:pt x="7058675" y="3425406"/>
                </a:lnTo>
                <a:lnTo>
                  <a:pt x="7073207" y="3415607"/>
                </a:lnTo>
                <a:lnTo>
                  <a:pt x="7083006" y="3401075"/>
                </a:lnTo>
                <a:lnTo>
                  <a:pt x="7086600" y="3383280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457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1" name="object 181"/>
          <p:cNvSpPr txBox="1"/>
          <p:nvPr/>
        </p:nvSpPr>
        <p:spPr>
          <a:xfrm>
            <a:off x="349923" y="5887580"/>
            <a:ext cx="3644265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b="1">
                <a:latin typeface="Arial"/>
                <a:cs typeface="Arial"/>
              </a:rPr>
              <a:t>11) VÝŠE POPLATKŮ OD OBČANŮ ZA KOMUNÁLNÍ ODPAD (obec -</a:t>
            </a:r>
            <a:r>
              <a:rPr dirty="0" sz="800" spc="-105" b="1">
                <a:latin typeface="Arial"/>
                <a:cs typeface="Arial"/>
              </a:rPr>
              <a:t> </a:t>
            </a:r>
            <a:r>
              <a:rPr dirty="0" sz="800" b="1">
                <a:latin typeface="Arial"/>
                <a:cs typeface="Arial"/>
              </a:rPr>
              <a:t>občan)</a:t>
            </a:r>
            <a:endParaRPr sz="800">
              <a:latin typeface="Arial"/>
              <a:cs typeface="Arial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5360911" y="5975883"/>
            <a:ext cx="1871980" cy="105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i="1">
                <a:latin typeface="Arial"/>
                <a:cs typeface="Arial"/>
              </a:rPr>
              <a:t>(do tabulky vyplňte ČÍSLEM výši poplatků v roce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2023)</a:t>
            </a:r>
            <a:endParaRPr sz="600">
              <a:latin typeface="Arial"/>
              <a:cs typeface="Arial"/>
            </a:endParaRPr>
          </a:p>
        </p:txBody>
      </p:sp>
      <p:sp>
        <p:nvSpPr>
          <p:cNvPr id="183" name="object 183"/>
          <p:cNvSpPr/>
          <p:nvPr/>
        </p:nvSpPr>
        <p:spPr>
          <a:xfrm>
            <a:off x="4390681" y="6302209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4" name="object 184"/>
          <p:cNvSpPr/>
          <p:nvPr/>
        </p:nvSpPr>
        <p:spPr>
          <a:xfrm>
            <a:off x="4390676" y="6302209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5" name="object 185"/>
          <p:cNvSpPr/>
          <p:nvPr/>
        </p:nvSpPr>
        <p:spPr>
          <a:xfrm>
            <a:off x="4408350" y="6319873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6" name="object 186"/>
          <p:cNvSpPr/>
          <p:nvPr/>
        </p:nvSpPr>
        <p:spPr>
          <a:xfrm>
            <a:off x="4412841" y="6324374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10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7" name="object 187"/>
          <p:cNvSpPr/>
          <p:nvPr/>
        </p:nvSpPr>
        <p:spPr>
          <a:xfrm>
            <a:off x="4397034" y="6308557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10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8" name="object 188"/>
          <p:cNvSpPr/>
          <p:nvPr/>
        </p:nvSpPr>
        <p:spPr>
          <a:xfrm>
            <a:off x="4427194" y="6338722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3812" y="0"/>
                </a:moveTo>
                <a:lnTo>
                  <a:pt x="14541" y="1870"/>
                </a:lnTo>
                <a:lnTo>
                  <a:pt x="6972" y="6972"/>
                </a:lnTo>
                <a:lnTo>
                  <a:pt x="1870" y="14541"/>
                </a:lnTo>
                <a:lnTo>
                  <a:pt x="0" y="23812"/>
                </a:lnTo>
                <a:lnTo>
                  <a:pt x="1870" y="33083"/>
                </a:lnTo>
                <a:lnTo>
                  <a:pt x="6972" y="40652"/>
                </a:lnTo>
                <a:lnTo>
                  <a:pt x="14541" y="45754"/>
                </a:lnTo>
                <a:lnTo>
                  <a:pt x="23812" y="47625"/>
                </a:lnTo>
                <a:lnTo>
                  <a:pt x="33083" y="45754"/>
                </a:lnTo>
                <a:lnTo>
                  <a:pt x="40652" y="40652"/>
                </a:lnTo>
                <a:lnTo>
                  <a:pt x="45754" y="33083"/>
                </a:lnTo>
                <a:lnTo>
                  <a:pt x="47625" y="23812"/>
                </a:lnTo>
                <a:lnTo>
                  <a:pt x="45754" y="14541"/>
                </a:lnTo>
                <a:lnTo>
                  <a:pt x="40652" y="6972"/>
                </a:lnTo>
                <a:lnTo>
                  <a:pt x="33083" y="1870"/>
                </a:lnTo>
                <a:lnTo>
                  <a:pt x="23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9" name="object 189"/>
          <p:cNvSpPr/>
          <p:nvPr/>
        </p:nvSpPr>
        <p:spPr>
          <a:xfrm>
            <a:off x="4853800" y="6302209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0" name="object 190"/>
          <p:cNvSpPr/>
          <p:nvPr/>
        </p:nvSpPr>
        <p:spPr>
          <a:xfrm>
            <a:off x="4853794" y="6302209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1" name="object 191"/>
          <p:cNvSpPr/>
          <p:nvPr/>
        </p:nvSpPr>
        <p:spPr>
          <a:xfrm>
            <a:off x="4871468" y="6319873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2" name="object 192"/>
          <p:cNvSpPr/>
          <p:nvPr/>
        </p:nvSpPr>
        <p:spPr>
          <a:xfrm>
            <a:off x="4875959" y="6324374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10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3" name="object 193"/>
          <p:cNvSpPr/>
          <p:nvPr/>
        </p:nvSpPr>
        <p:spPr>
          <a:xfrm>
            <a:off x="4860152" y="6308557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10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4" name="object 194"/>
          <p:cNvSpPr/>
          <p:nvPr/>
        </p:nvSpPr>
        <p:spPr>
          <a:xfrm>
            <a:off x="4390681" y="6816128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5" name="object 195"/>
          <p:cNvSpPr/>
          <p:nvPr/>
        </p:nvSpPr>
        <p:spPr>
          <a:xfrm>
            <a:off x="4390676" y="6816127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6" name="object 196"/>
          <p:cNvSpPr/>
          <p:nvPr/>
        </p:nvSpPr>
        <p:spPr>
          <a:xfrm>
            <a:off x="4408350" y="6833791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7" name="object 197"/>
          <p:cNvSpPr/>
          <p:nvPr/>
        </p:nvSpPr>
        <p:spPr>
          <a:xfrm>
            <a:off x="4412841" y="6838291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8" name="object 198"/>
          <p:cNvSpPr/>
          <p:nvPr/>
        </p:nvSpPr>
        <p:spPr>
          <a:xfrm>
            <a:off x="4397034" y="6822475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9" name="object 199"/>
          <p:cNvSpPr/>
          <p:nvPr/>
        </p:nvSpPr>
        <p:spPr>
          <a:xfrm>
            <a:off x="4853787" y="6816128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0" name="object 200"/>
          <p:cNvSpPr/>
          <p:nvPr/>
        </p:nvSpPr>
        <p:spPr>
          <a:xfrm>
            <a:off x="4853781" y="6816127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1" name="object 201"/>
          <p:cNvSpPr/>
          <p:nvPr/>
        </p:nvSpPr>
        <p:spPr>
          <a:xfrm>
            <a:off x="4871455" y="6833791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2" name="object 202"/>
          <p:cNvSpPr/>
          <p:nvPr/>
        </p:nvSpPr>
        <p:spPr>
          <a:xfrm>
            <a:off x="4875946" y="6838291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3" name="object 203"/>
          <p:cNvSpPr/>
          <p:nvPr/>
        </p:nvSpPr>
        <p:spPr>
          <a:xfrm>
            <a:off x="4860140" y="6822475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4" name="object 204"/>
          <p:cNvSpPr/>
          <p:nvPr/>
        </p:nvSpPr>
        <p:spPr>
          <a:xfrm>
            <a:off x="4890299" y="6852640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3812" y="0"/>
                </a:moveTo>
                <a:lnTo>
                  <a:pt x="14541" y="1870"/>
                </a:lnTo>
                <a:lnTo>
                  <a:pt x="6972" y="6972"/>
                </a:lnTo>
                <a:lnTo>
                  <a:pt x="1870" y="14541"/>
                </a:lnTo>
                <a:lnTo>
                  <a:pt x="0" y="23812"/>
                </a:lnTo>
                <a:lnTo>
                  <a:pt x="1870" y="33083"/>
                </a:lnTo>
                <a:lnTo>
                  <a:pt x="6972" y="40652"/>
                </a:lnTo>
                <a:lnTo>
                  <a:pt x="14541" y="45754"/>
                </a:lnTo>
                <a:lnTo>
                  <a:pt x="23812" y="47625"/>
                </a:lnTo>
                <a:lnTo>
                  <a:pt x="33083" y="45754"/>
                </a:lnTo>
                <a:lnTo>
                  <a:pt x="40652" y="40652"/>
                </a:lnTo>
                <a:lnTo>
                  <a:pt x="45754" y="33083"/>
                </a:lnTo>
                <a:lnTo>
                  <a:pt x="47625" y="23812"/>
                </a:lnTo>
                <a:lnTo>
                  <a:pt x="45754" y="14541"/>
                </a:lnTo>
                <a:lnTo>
                  <a:pt x="40652" y="6972"/>
                </a:lnTo>
                <a:lnTo>
                  <a:pt x="33083" y="1870"/>
                </a:lnTo>
                <a:lnTo>
                  <a:pt x="23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5" name="object 205"/>
          <p:cNvSpPr/>
          <p:nvPr/>
        </p:nvSpPr>
        <p:spPr>
          <a:xfrm>
            <a:off x="4390681" y="7044728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6" name="object 206"/>
          <p:cNvSpPr/>
          <p:nvPr/>
        </p:nvSpPr>
        <p:spPr>
          <a:xfrm>
            <a:off x="4390676" y="7044727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7" name="object 207"/>
          <p:cNvSpPr/>
          <p:nvPr/>
        </p:nvSpPr>
        <p:spPr>
          <a:xfrm>
            <a:off x="4408350" y="7062391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8" name="object 208"/>
          <p:cNvSpPr/>
          <p:nvPr/>
        </p:nvSpPr>
        <p:spPr>
          <a:xfrm>
            <a:off x="4412841" y="7066891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9" name="object 209"/>
          <p:cNvSpPr/>
          <p:nvPr/>
        </p:nvSpPr>
        <p:spPr>
          <a:xfrm>
            <a:off x="4397034" y="7051075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0" name="object 210"/>
          <p:cNvSpPr/>
          <p:nvPr/>
        </p:nvSpPr>
        <p:spPr>
          <a:xfrm>
            <a:off x="4427194" y="7081240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3812" y="0"/>
                </a:moveTo>
                <a:lnTo>
                  <a:pt x="14541" y="1870"/>
                </a:lnTo>
                <a:lnTo>
                  <a:pt x="6972" y="6972"/>
                </a:lnTo>
                <a:lnTo>
                  <a:pt x="1870" y="14541"/>
                </a:lnTo>
                <a:lnTo>
                  <a:pt x="0" y="23812"/>
                </a:lnTo>
                <a:lnTo>
                  <a:pt x="1870" y="33083"/>
                </a:lnTo>
                <a:lnTo>
                  <a:pt x="6972" y="40652"/>
                </a:lnTo>
                <a:lnTo>
                  <a:pt x="14541" y="45754"/>
                </a:lnTo>
                <a:lnTo>
                  <a:pt x="23812" y="47625"/>
                </a:lnTo>
                <a:lnTo>
                  <a:pt x="33083" y="45754"/>
                </a:lnTo>
                <a:lnTo>
                  <a:pt x="40652" y="40652"/>
                </a:lnTo>
                <a:lnTo>
                  <a:pt x="45754" y="33083"/>
                </a:lnTo>
                <a:lnTo>
                  <a:pt x="47625" y="23812"/>
                </a:lnTo>
                <a:lnTo>
                  <a:pt x="45754" y="14541"/>
                </a:lnTo>
                <a:lnTo>
                  <a:pt x="40652" y="6972"/>
                </a:lnTo>
                <a:lnTo>
                  <a:pt x="33083" y="1870"/>
                </a:lnTo>
                <a:lnTo>
                  <a:pt x="23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1" name="object 211"/>
          <p:cNvSpPr/>
          <p:nvPr/>
        </p:nvSpPr>
        <p:spPr>
          <a:xfrm>
            <a:off x="4853787" y="7044728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2" name="object 212"/>
          <p:cNvSpPr/>
          <p:nvPr/>
        </p:nvSpPr>
        <p:spPr>
          <a:xfrm>
            <a:off x="4853781" y="7044727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3" name="object 213"/>
          <p:cNvSpPr/>
          <p:nvPr/>
        </p:nvSpPr>
        <p:spPr>
          <a:xfrm>
            <a:off x="4871455" y="7062391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4" name="object 214"/>
          <p:cNvSpPr/>
          <p:nvPr/>
        </p:nvSpPr>
        <p:spPr>
          <a:xfrm>
            <a:off x="4875946" y="7066891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5" name="object 215"/>
          <p:cNvSpPr/>
          <p:nvPr/>
        </p:nvSpPr>
        <p:spPr>
          <a:xfrm>
            <a:off x="4860140" y="7051075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6" name="object 216"/>
          <p:cNvSpPr/>
          <p:nvPr/>
        </p:nvSpPr>
        <p:spPr>
          <a:xfrm>
            <a:off x="4390681" y="7437919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7" name="object 217"/>
          <p:cNvSpPr/>
          <p:nvPr/>
        </p:nvSpPr>
        <p:spPr>
          <a:xfrm>
            <a:off x="4390676" y="7437919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8" name="object 218"/>
          <p:cNvSpPr/>
          <p:nvPr/>
        </p:nvSpPr>
        <p:spPr>
          <a:xfrm>
            <a:off x="4408350" y="7455582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9" name="object 219"/>
          <p:cNvSpPr/>
          <p:nvPr/>
        </p:nvSpPr>
        <p:spPr>
          <a:xfrm>
            <a:off x="4412841" y="7460084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0" name="object 220"/>
          <p:cNvSpPr/>
          <p:nvPr/>
        </p:nvSpPr>
        <p:spPr>
          <a:xfrm>
            <a:off x="4397034" y="7444267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1" name="object 221"/>
          <p:cNvSpPr/>
          <p:nvPr/>
        </p:nvSpPr>
        <p:spPr>
          <a:xfrm>
            <a:off x="4867618" y="7437919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2" name="object 222"/>
          <p:cNvSpPr/>
          <p:nvPr/>
        </p:nvSpPr>
        <p:spPr>
          <a:xfrm>
            <a:off x="4867612" y="7437919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3" name="object 223"/>
          <p:cNvSpPr/>
          <p:nvPr/>
        </p:nvSpPr>
        <p:spPr>
          <a:xfrm>
            <a:off x="4885286" y="7455582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4" name="object 224"/>
          <p:cNvSpPr/>
          <p:nvPr/>
        </p:nvSpPr>
        <p:spPr>
          <a:xfrm>
            <a:off x="4889777" y="7460084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5" name="object 225"/>
          <p:cNvSpPr/>
          <p:nvPr/>
        </p:nvSpPr>
        <p:spPr>
          <a:xfrm>
            <a:off x="4873970" y="7444267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6" name="object 226"/>
          <p:cNvSpPr/>
          <p:nvPr/>
        </p:nvSpPr>
        <p:spPr>
          <a:xfrm>
            <a:off x="4904130" y="7474432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3812" y="0"/>
                </a:moveTo>
                <a:lnTo>
                  <a:pt x="14541" y="1870"/>
                </a:lnTo>
                <a:lnTo>
                  <a:pt x="6972" y="6972"/>
                </a:lnTo>
                <a:lnTo>
                  <a:pt x="1870" y="14541"/>
                </a:lnTo>
                <a:lnTo>
                  <a:pt x="0" y="23812"/>
                </a:lnTo>
                <a:lnTo>
                  <a:pt x="1870" y="33083"/>
                </a:lnTo>
                <a:lnTo>
                  <a:pt x="6972" y="40652"/>
                </a:lnTo>
                <a:lnTo>
                  <a:pt x="14541" y="45754"/>
                </a:lnTo>
                <a:lnTo>
                  <a:pt x="23812" y="47625"/>
                </a:lnTo>
                <a:lnTo>
                  <a:pt x="33083" y="45754"/>
                </a:lnTo>
                <a:lnTo>
                  <a:pt x="40652" y="40652"/>
                </a:lnTo>
                <a:lnTo>
                  <a:pt x="45754" y="33083"/>
                </a:lnTo>
                <a:lnTo>
                  <a:pt x="47625" y="23812"/>
                </a:lnTo>
                <a:lnTo>
                  <a:pt x="45754" y="14541"/>
                </a:lnTo>
                <a:lnTo>
                  <a:pt x="40652" y="6972"/>
                </a:lnTo>
                <a:lnTo>
                  <a:pt x="33083" y="1870"/>
                </a:lnTo>
                <a:lnTo>
                  <a:pt x="23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7" name="object 227"/>
          <p:cNvSpPr/>
          <p:nvPr/>
        </p:nvSpPr>
        <p:spPr>
          <a:xfrm>
            <a:off x="4390681" y="7669491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4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49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4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8" name="object 228"/>
          <p:cNvSpPr/>
          <p:nvPr/>
        </p:nvSpPr>
        <p:spPr>
          <a:xfrm>
            <a:off x="4390676" y="7669491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9" name="object 229"/>
          <p:cNvSpPr/>
          <p:nvPr/>
        </p:nvSpPr>
        <p:spPr>
          <a:xfrm>
            <a:off x="4408350" y="7687154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0" name="object 230"/>
          <p:cNvSpPr/>
          <p:nvPr/>
        </p:nvSpPr>
        <p:spPr>
          <a:xfrm>
            <a:off x="4412841" y="7691656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0" y="76327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7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1" name="object 231"/>
          <p:cNvSpPr/>
          <p:nvPr/>
        </p:nvSpPr>
        <p:spPr>
          <a:xfrm>
            <a:off x="4397034" y="7675839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2" name="object 232"/>
          <p:cNvSpPr/>
          <p:nvPr/>
        </p:nvSpPr>
        <p:spPr>
          <a:xfrm>
            <a:off x="4867618" y="7669491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4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49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4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3" name="object 233"/>
          <p:cNvSpPr/>
          <p:nvPr/>
        </p:nvSpPr>
        <p:spPr>
          <a:xfrm>
            <a:off x="4867612" y="7669491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4" name="object 234"/>
          <p:cNvSpPr/>
          <p:nvPr/>
        </p:nvSpPr>
        <p:spPr>
          <a:xfrm>
            <a:off x="4885286" y="7687154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5" name="object 235"/>
          <p:cNvSpPr/>
          <p:nvPr/>
        </p:nvSpPr>
        <p:spPr>
          <a:xfrm>
            <a:off x="4889777" y="7691656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0" y="76327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7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6" name="object 236"/>
          <p:cNvSpPr/>
          <p:nvPr/>
        </p:nvSpPr>
        <p:spPr>
          <a:xfrm>
            <a:off x="4873970" y="7675839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7" name="object 237"/>
          <p:cNvSpPr/>
          <p:nvPr/>
        </p:nvSpPr>
        <p:spPr>
          <a:xfrm>
            <a:off x="4904130" y="7706004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3812" y="0"/>
                </a:moveTo>
                <a:lnTo>
                  <a:pt x="14541" y="1870"/>
                </a:lnTo>
                <a:lnTo>
                  <a:pt x="6972" y="6972"/>
                </a:lnTo>
                <a:lnTo>
                  <a:pt x="1870" y="14541"/>
                </a:lnTo>
                <a:lnTo>
                  <a:pt x="0" y="23812"/>
                </a:lnTo>
                <a:lnTo>
                  <a:pt x="1870" y="33083"/>
                </a:lnTo>
                <a:lnTo>
                  <a:pt x="6972" y="40652"/>
                </a:lnTo>
                <a:lnTo>
                  <a:pt x="14541" y="45754"/>
                </a:lnTo>
                <a:lnTo>
                  <a:pt x="23812" y="47624"/>
                </a:lnTo>
                <a:lnTo>
                  <a:pt x="33083" y="45754"/>
                </a:lnTo>
                <a:lnTo>
                  <a:pt x="40652" y="40652"/>
                </a:lnTo>
                <a:lnTo>
                  <a:pt x="45754" y="33083"/>
                </a:lnTo>
                <a:lnTo>
                  <a:pt x="47625" y="23812"/>
                </a:lnTo>
                <a:lnTo>
                  <a:pt x="45754" y="14541"/>
                </a:lnTo>
                <a:lnTo>
                  <a:pt x="40652" y="6972"/>
                </a:lnTo>
                <a:lnTo>
                  <a:pt x="33083" y="1870"/>
                </a:lnTo>
                <a:lnTo>
                  <a:pt x="23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8" name="object 238"/>
          <p:cNvSpPr/>
          <p:nvPr/>
        </p:nvSpPr>
        <p:spPr>
          <a:xfrm>
            <a:off x="4390681" y="7898091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4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49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4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9" name="object 239"/>
          <p:cNvSpPr/>
          <p:nvPr/>
        </p:nvSpPr>
        <p:spPr>
          <a:xfrm>
            <a:off x="4390676" y="7898091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0" name="object 240"/>
          <p:cNvSpPr/>
          <p:nvPr/>
        </p:nvSpPr>
        <p:spPr>
          <a:xfrm>
            <a:off x="4408350" y="7915754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1" name="object 241"/>
          <p:cNvSpPr/>
          <p:nvPr/>
        </p:nvSpPr>
        <p:spPr>
          <a:xfrm>
            <a:off x="4412841" y="7920256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0" y="76327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7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2" name="object 242"/>
          <p:cNvSpPr/>
          <p:nvPr/>
        </p:nvSpPr>
        <p:spPr>
          <a:xfrm>
            <a:off x="4397034" y="7904439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3" name="object 243"/>
          <p:cNvSpPr/>
          <p:nvPr/>
        </p:nvSpPr>
        <p:spPr>
          <a:xfrm>
            <a:off x="4867618" y="7898091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4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49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4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4" name="object 244"/>
          <p:cNvSpPr/>
          <p:nvPr/>
        </p:nvSpPr>
        <p:spPr>
          <a:xfrm>
            <a:off x="4867612" y="7898091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5" name="object 245"/>
          <p:cNvSpPr/>
          <p:nvPr/>
        </p:nvSpPr>
        <p:spPr>
          <a:xfrm>
            <a:off x="4885286" y="7915754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6" name="object 246"/>
          <p:cNvSpPr/>
          <p:nvPr/>
        </p:nvSpPr>
        <p:spPr>
          <a:xfrm>
            <a:off x="4889777" y="7920256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0" y="76327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7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7" name="object 247"/>
          <p:cNvSpPr/>
          <p:nvPr/>
        </p:nvSpPr>
        <p:spPr>
          <a:xfrm>
            <a:off x="4873970" y="7904439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8" name="object 248"/>
          <p:cNvSpPr/>
          <p:nvPr/>
        </p:nvSpPr>
        <p:spPr>
          <a:xfrm>
            <a:off x="4904130" y="7934604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3812" y="0"/>
                </a:moveTo>
                <a:lnTo>
                  <a:pt x="14541" y="1870"/>
                </a:lnTo>
                <a:lnTo>
                  <a:pt x="6972" y="6972"/>
                </a:lnTo>
                <a:lnTo>
                  <a:pt x="1870" y="14541"/>
                </a:lnTo>
                <a:lnTo>
                  <a:pt x="0" y="23812"/>
                </a:lnTo>
                <a:lnTo>
                  <a:pt x="1870" y="33083"/>
                </a:lnTo>
                <a:lnTo>
                  <a:pt x="6972" y="40652"/>
                </a:lnTo>
                <a:lnTo>
                  <a:pt x="14541" y="45754"/>
                </a:lnTo>
                <a:lnTo>
                  <a:pt x="23812" y="47624"/>
                </a:lnTo>
                <a:lnTo>
                  <a:pt x="33083" y="45754"/>
                </a:lnTo>
                <a:lnTo>
                  <a:pt x="40652" y="40652"/>
                </a:lnTo>
                <a:lnTo>
                  <a:pt x="45754" y="33083"/>
                </a:lnTo>
                <a:lnTo>
                  <a:pt x="47625" y="23812"/>
                </a:lnTo>
                <a:lnTo>
                  <a:pt x="45754" y="14541"/>
                </a:lnTo>
                <a:lnTo>
                  <a:pt x="40652" y="6972"/>
                </a:lnTo>
                <a:lnTo>
                  <a:pt x="33083" y="1870"/>
                </a:lnTo>
                <a:lnTo>
                  <a:pt x="23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9" name="object 249"/>
          <p:cNvSpPr/>
          <p:nvPr/>
        </p:nvSpPr>
        <p:spPr>
          <a:xfrm>
            <a:off x="4390681" y="8126691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4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49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4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0" name="object 250"/>
          <p:cNvSpPr/>
          <p:nvPr/>
        </p:nvSpPr>
        <p:spPr>
          <a:xfrm>
            <a:off x="4390676" y="8126691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1" name="object 251"/>
          <p:cNvSpPr/>
          <p:nvPr/>
        </p:nvSpPr>
        <p:spPr>
          <a:xfrm>
            <a:off x="4408350" y="8144354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2" name="object 252"/>
          <p:cNvSpPr/>
          <p:nvPr/>
        </p:nvSpPr>
        <p:spPr>
          <a:xfrm>
            <a:off x="4412841" y="8148856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0" y="76327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7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3" name="object 253"/>
          <p:cNvSpPr/>
          <p:nvPr/>
        </p:nvSpPr>
        <p:spPr>
          <a:xfrm>
            <a:off x="4397034" y="8133039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4" name="object 254"/>
          <p:cNvSpPr/>
          <p:nvPr/>
        </p:nvSpPr>
        <p:spPr>
          <a:xfrm>
            <a:off x="4867618" y="8126691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4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49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4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5" name="object 255"/>
          <p:cNvSpPr/>
          <p:nvPr/>
        </p:nvSpPr>
        <p:spPr>
          <a:xfrm>
            <a:off x="4867612" y="8126691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6" name="object 256"/>
          <p:cNvSpPr/>
          <p:nvPr/>
        </p:nvSpPr>
        <p:spPr>
          <a:xfrm>
            <a:off x="4885286" y="8144354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7" name="object 257"/>
          <p:cNvSpPr/>
          <p:nvPr/>
        </p:nvSpPr>
        <p:spPr>
          <a:xfrm>
            <a:off x="4889777" y="8148856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0" y="76327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7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8" name="object 258"/>
          <p:cNvSpPr/>
          <p:nvPr/>
        </p:nvSpPr>
        <p:spPr>
          <a:xfrm>
            <a:off x="4873970" y="8133039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9" name="object 259"/>
          <p:cNvSpPr/>
          <p:nvPr/>
        </p:nvSpPr>
        <p:spPr>
          <a:xfrm>
            <a:off x="4904130" y="8163204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3812" y="0"/>
                </a:moveTo>
                <a:lnTo>
                  <a:pt x="14541" y="1870"/>
                </a:lnTo>
                <a:lnTo>
                  <a:pt x="6972" y="6972"/>
                </a:lnTo>
                <a:lnTo>
                  <a:pt x="1870" y="14541"/>
                </a:lnTo>
                <a:lnTo>
                  <a:pt x="0" y="23812"/>
                </a:lnTo>
                <a:lnTo>
                  <a:pt x="1870" y="33083"/>
                </a:lnTo>
                <a:lnTo>
                  <a:pt x="6972" y="40652"/>
                </a:lnTo>
                <a:lnTo>
                  <a:pt x="14541" y="45754"/>
                </a:lnTo>
                <a:lnTo>
                  <a:pt x="23812" y="47624"/>
                </a:lnTo>
                <a:lnTo>
                  <a:pt x="33083" y="45754"/>
                </a:lnTo>
                <a:lnTo>
                  <a:pt x="40652" y="40652"/>
                </a:lnTo>
                <a:lnTo>
                  <a:pt x="45754" y="33083"/>
                </a:lnTo>
                <a:lnTo>
                  <a:pt x="47625" y="23812"/>
                </a:lnTo>
                <a:lnTo>
                  <a:pt x="45754" y="14541"/>
                </a:lnTo>
                <a:lnTo>
                  <a:pt x="40652" y="6972"/>
                </a:lnTo>
                <a:lnTo>
                  <a:pt x="33083" y="1870"/>
                </a:lnTo>
                <a:lnTo>
                  <a:pt x="23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0" name="object 260"/>
          <p:cNvSpPr/>
          <p:nvPr/>
        </p:nvSpPr>
        <p:spPr>
          <a:xfrm>
            <a:off x="4390681" y="8519883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4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49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4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1" name="object 261"/>
          <p:cNvSpPr/>
          <p:nvPr/>
        </p:nvSpPr>
        <p:spPr>
          <a:xfrm>
            <a:off x="4390676" y="8519883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2" name="object 262"/>
          <p:cNvSpPr/>
          <p:nvPr/>
        </p:nvSpPr>
        <p:spPr>
          <a:xfrm>
            <a:off x="4408350" y="8537547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3" name="object 263"/>
          <p:cNvSpPr/>
          <p:nvPr/>
        </p:nvSpPr>
        <p:spPr>
          <a:xfrm>
            <a:off x="4412841" y="8542047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0" y="76327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7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4" name="object 264"/>
          <p:cNvSpPr/>
          <p:nvPr/>
        </p:nvSpPr>
        <p:spPr>
          <a:xfrm>
            <a:off x="4397034" y="8526231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5" name="object 265"/>
          <p:cNvSpPr/>
          <p:nvPr/>
        </p:nvSpPr>
        <p:spPr>
          <a:xfrm>
            <a:off x="4867618" y="8519883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4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49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4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6" name="object 266"/>
          <p:cNvSpPr/>
          <p:nvPr/>
        </p:nvSpPr>
        <p:spPr>
          <a:xfrm>
            <a:off x="4867612" y="8519883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7" name="object 267"/>
          <p:cNvSpPr/>
          <p:nvPr/>
        </p:nvSpPr>
        <p:spPr>
          <a:xfrm>
            <a:off x="4885286" y="8537547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8" name="object 268"/>
          <p:cNvSpPr/>
          <p:nvPr/>
        </p:nvSpPr>
        <p:spPr>
          <a:xfrm>
            <a:off x="4889777" y="8542047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0" y="76327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7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9" name="object 269"/>
          <p:cNvSpPr/>
          <p:nvPr/>
        </p:nvSpPr>
        <p:spPr>
          <a:xfrm>
            <a:off x="4873970" y="8526231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0" name="object 270"/>
          <p:cNvSpPr/>
          <p:nvPr/>
        </p:nvSpPr>
        <p:spPr>
          <a:xfrm>
            <a:off x="4904130" y="8556396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3812" y="0"/>
                </a:moveTo>
                <a:lnTo>
                  <a:pt x="14541" y="1870"/>
                </a:lnTo>
                <a:lnTo>
                  <a:pt x="6972" y="6972"/>
                </a:lnTo>
                <a:lnTo>
                  <a:pt x="1870" y="14541"/>
                </a:lnTo>
                <a:lnTo>
                  <a:pt x="0" y="23812"/>
                </a:lnTo>
                <a:lnTo>
                  <a:pt x="1870" y="33083"/>
                </a:lnTo>
                <a:lnTo>
                  <a:pt x="6972" y="40652"/>
                </a:lnTo>
                <a:lnTo>
                  <a:pt x="14541" y="45754"/>
                </a:lnTo>
                <a:lnTo>
                  <a:pt x="23812" y="47624"/>
                </a:lnTo>
                <a:lnTo>
                  <a:pt x="33083" y="45754"/>
                </a:lnTo>
                <a:lnTo>
                  <a:pt x="40652" y="40652"/>
                </a:lnTo>
                <a:lnTo>
                  <a:pt x="45754" y="33083"/>
                </a:lnTo>
                <a:lnTo>
                  <a:pt x="47625" y="23812"/>
                </a:lnTo>
                <a:lnTo>
                  <a:pt x="45754" y="14541"/>
                </a:lnTo>
                <a:lnTo>
                  <a:pt x="40652" y="6972"/>
                </a:lnTo>
                <a:lnTo>
                  <a:pt x="33083" y="1870"/>
                </a:lnTo>
                <a:lnTo>
                  <a:pt x="23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271" name="object 271"/>
          <p:cNvGraphicFramePr>
            <a:graphicFrameLocks noGrp="1"/>
          </p:cNvGraphicFramePr>
          <p:nvPr/>
        </p:nvGraphicFramePr>
        <p:xfrm>
          <a:off x="339744" y="6077642"/>
          <a:ext cx="6873240" cy="3020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08488"/>
                <a:gridCol w="502989"/>
                <a:gridCol w="315817"/>
                <a:gridCol w="509104"/>
                <a:gridCol w="509104"/>
                <a:gridCol w="509104"/>
                <a:gridCol w="509104"/>
              </a:tblGrid>
              <a:tr h="173736">
                <a:tc gridSpan="3">
                  <a:txBody>
                    <a:bodyPr/>
                    <a:lstStyle/>
                    <a:p>
                      <a:pPr algn="ctr" marR="81089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typ</a:t>
                      </a:r>
                      <a:r>
                        <a:rPr dirty="0" sz="7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platby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032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 marL="58991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700" spc="-5" b="1">
                          <a:latin typeface="Arial"/>
                          <a:cs typeface="Arial"/>
                        </a:rPr>
                        <a:t>výše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poplatku </a:t>
                      </a:r>
                      <a:r>
                        <a:rPr dirty="0" sz="7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dirty="0" sz="700" spc="-75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Kč)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032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31571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800" b="1">
                          <a:latin typeface="Arial"/>
                          <a:cs typeface="Arial"/>
                        </a:rPr>
                        <a:t>Poplatek za obecní </a:t>
                      </a:r>
                      <a:r>
                        <a:rPr dirty="0" sz="800" spc="-5" b="1">
                          <a:latin typeface="Arial"/>
                          <a:cs typeface="Arial"/>
                        </a:rPr>
                        <a:t>systém </a:t>
                      </a:r>
                      <a:r>
                        <a:rPr dirty="0" sz="800" b="1">
                          <a:latin typeface="Arial"/>
                          <a:cs typeface="Arial"/>
                        </a:rPr>
                        <a:t>odpadového</a:t>
                      </a:r>
                      <a:r>
                        <a:rPr dirty="0" sz="800" spc="-6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b="1">
                          <a:latin typeface="Arial"/>
                          <a:cs typeface="Arial"/>
                        </a:rPr>
                        <a:t>hospodářství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4000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06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Ano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6311">
                      <a:solidFill>
                        <a:srgbClr val="000000"/>
                      </a:solidFill>
                      <a:prstDash val="solid"/>
                    </a:lnL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06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Ne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73685" indent="-40005">
                        <a:lnSpc>
                          <a:spcPts val="81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výše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poplatku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273685">
                        <a:lnSpc>
                          <a:spcPct val="10000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v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Kč/osobu: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7437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400</a:t>
                      </a:r>
                      <a:r>
                        <a:rPr dirty="0" sz="7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953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C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82346">
                <a:tc gridSpan="7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600" i="1">
                          <a:latin typeface="Arial"/>
                          <a:cs typeface="Arial"/>
                        </a:rPr>
                        <a:t>Poplatníkem je fyzická osoba přihlášená v obci nebo vlastník nemovité věci zahrnující byt, rodinný dům nebo stavbu pro rodinnou rekreaci, ve které není přihlášená žádná fyzická osoba a která</a:t>
                      </a:r>
                      <a:r>
                        <a:rPr dirty="0" sz="600" spc="-11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i="1">
                          <a:latin typeface="Arial"/>
                          <a:cs typeface="Arial"/>
                        </a:rPr>
                        <a:t>je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600" i="1">
                          <a:latin typeface="Arial"/>
                          <a:cs typeface="Arial"/>
                        </a:rPr>
                        <a:t>umístěna na území</a:t>
                      </a:r>
                      <a:r>
                        <a:rPr dirty="0" sz="600" spc="-10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i="1">
                          <a:latin typeface="Arial"/>
                          <a:cs typeface="Arial"/>
                        </a:rPr>
                        <a:t>obce.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1270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2860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Stanovila obec úlevy z poplatku za obecní systém odpadového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hospodářství?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06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Ano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6311">
                      <a:solidFill>
                        <a:srgbClr val="000000"/>
                      </a:solidFill>
                      <a:prstDash val="solid"/>
                    </a:lnL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06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Ne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gridSpan="4"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2860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Stanovila obec osvobození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poplatku za obecní systém odpadového</a:t>
                      </a:r>
                      <a:r>
                        <a:rPr dirty="0" sz="7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hospodářství?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06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Ano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6311">
                      <a:solidFill>
                        <a:srgbClr val="000000"/>
                      </a:solidFill>
                      <a:prstDash val="solid"/>
                    </a:lnL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06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Ne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gridSpan="4"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64591">
                <a:tc gridSpan="7"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31571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800" b="1">
                          <a:latin typeface="Arial"/>
                          <a:cs typeface="Arial"/>
                        </a:rPr>
                        <a:t>Poplatek za odkládání komunálního odpadu z nemovité</a:t>
                      </a:r>
                      <a:r>
                        <a:rPr dirty="0" sz="8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b="1">
                          <a:latin typeface="Arial"/>
                          <a:cs typeface="Arial"/>
                        </a:rPr>
                        <a:t>věci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4000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06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Ano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6311">
                      <a:solidFill>
                        <a:srgbClr val="000000"/>
                      </a:solidFill>
                      <a:prstDash val="solid"/>
                    </a:lnL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286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Ne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81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minimální dílčí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základ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poplatku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19431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sazba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poplatku: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953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2860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základem dílčího poplatku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je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hmotnost odpadu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v kilogramech</a:t>
                      </a:r>
                      <a:r>
                        <a:rPr dirty="0" sz="70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(kg)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06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Ano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6311">
                      <a:solidFill>
                        <a:srgbClr val="000000"/>
                      </a:solidFill>
                      <a:prstDash val="solid"/>
                    </a:lnL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286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Ne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kg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Kč/kg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základem dílčího poplatku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je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objem odpadu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v litrech</a:t>
                      </a:r>
                      <a:r>
                        <a:rPr dirty="0" sz="70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(l)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06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Ano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6311">
                      <a:solidFill>
                        <a:srgbClr val="000000"/>
                      </a:solidFill>
                      <a:prstDash val="solid"/>
                    </a:lnL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286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Ne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litrů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Kč/l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základem dílčího poplatku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je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kapacita soustřeďovacích prostředků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pro nemovitou věc v litrech</a:t>
                      </a:r>
                      <a:r>
                        <a:rPr dirty="0" sz="7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(l)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06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Ano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6311">
                      <a:solidFill>
                        <a:srgbClr val="000000"/>
                      </a:solidFill>
                      <a:prstDash val="solid"/>
                    </a:lnL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286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Ne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litrů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L w="6350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Kč/l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</a:tr>
              <a:tr h="164592">
                <a:tc gridSpan="7"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2860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800" b="1">
                          <a:latin typeface="Arial"/>
                          <a:cs typeface="Arial"/>
                        </a:rPr>
                        <a:t>Obec nezavedla na </a:t>
                      </a:r>
                      <a:r>
                        <a:rPr dirty="0" sz="800" spc="-5" b="1">
                          <a:latin typeface="Arial"/>
                          <a:cs typeface="Arial"/>
                        </a:rPr>
                        <a:t>svém </a:t>
                      </a:r>
                      <a:r>
                        <a:rPr dirty="0" sz="800" b="1">
                          <a:latin typeface="Arial"/>
                          <a:cs typeface="Arial"/>
                        </a:rPr>
                        <a:t>území poplatek za komunální</a:t>
                      </a:r>
                      <a:r>
                        <a:rPr dirty="0" sz="800" spc="-7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b="1">
                          <a:latin typeface="Arial"/>
                          <a:cs typeface="Arial"/>
                        </a:rPr>
                        <a:t>odpad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06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Ano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6311">
                      <a:solidFill>
                        <a:srgbClr val="000000"/>
                      </a:solidFill>
                      <a:prstDash val="solid"/>
                    </a:lnL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286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Ne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gridSpan="4"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64592">
                <a:tc gridSpan="7"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28600">
                <a:tc gridSpan="5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800" b="1">
                          <a:latin typeface="Arial"/>
                          <a:cs typeface="Arial"/>
                        </a:rPr>
                        <a:t>Kolik procent plátců </a:t>
                      </a:r>
                      <a:r>
                        <a:rPr dirty="0" sz="800" spc="-5" b="1">
                          <a:latin typeface="Arial"/>
                          <a:cs typeface="Arial"/>
                        </a:rPr>
                        <a:t>v </a:t>
                      </a:r>
                      <a:r>
                        <a:rPr dirty="0" sz="800" b="1">
                          <a:latin typeface="Arial"/>
                          <a:cs typeface="Arial"/>
                        </a:rPr>
                        <a:t>roce </a:t>
                      </a:r>
                      <a:r>
                        <a:rPr dirty="0" sz="800" spc="-5" b="1">
                          <a:latin typeface="Arial"/>
                          <a:cs typeface="Arial"/>
                        </a:rPr>
                        <a:t>2023 </a:t>
                      </a:r>
                      <a:r>
                        <a:rPr dirty="0" sz="800" b="1">
                          <a:latin typeface="Arial"/>
                          <a:cs typeface="Arial"/>
                        </a:rPr>
                        <a:t>poplatky nezaplatilo?</a:t>
                      </a:r>
                      <a:r>
                        <a:rPr dirty="0" sz="800" spc="-1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>
                          <a:latin typeface="Arial"/>
                          <a:cs typeface="Arial"/>
                        </a:rPr>
                        <a:t>(pokud nemáte k dispozici přesné údaje, určete kvalifikovaným odhadem)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r" marR="5270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%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C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272" name="object 27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50"/>
              </a:spcBef>
            </a:pPr>
            <a:r>
              <a:rPr dirty="0"/>
              <a:t>Elektronický</a:t>
            </a:r>
            <a:r>
              <a:rPr dirty="0" spc="-10"/>
              <a:t> </a:t>
            </a:r>
            <a:r>
              <a:rPr dirty="0"/>
              <a:t>formulář</a:t>
            </a:r>
            <a:r>
              <a:rPr dirty="0" spc="-10"/>
              <a:t> </a:t>
            </a:r>
            <a:r>
              <a:rPr dirty="0"/>
              <a:t>dotazníku</a:t>
            </a:r>
            <a:r>
              <a:rPr dirty="0" spc="-10"/>
              <a:t> </a:t>
            </a:r>
            <a:r>
              <a:rPr dirty="0"/>
              <a:t>včetně</a:t>
            </a:r>
            <a:r>
              <a:rPr dirty="0" spc="-10"/>
              <a:t> </a:t>
            </a:r>
            <a:r>
              <a:rPr dirty="0"/>
              <a:t>podrobného</a:t>
            </a:r>
            <a:r>
              <a:rPr dirty="0" spc="-10"/>
              <a:t> </a:t>
            </a:r>
            <a:r>
              <a:rPr dirty="0"/>
              <a:t>návodu</a:t>
            </a:r>
            <a:r>
              <a:rPr dirty="0" spc="-10"/>
              <a:t> </a:t>
            </a:r>
            <a:r>
              <a:rPr dirty="0"/>
              <a:t>k</a:t>
            </a:r>
            <a:r>
              <a:rPr dirty="0" spc="-10"/>
              <a:t> </a:t>
            </a:r>
            <a:r>
              <a:rPr dirty="0"/>
              <a:t>jeho</a:t>
            </a:r>
            <a:r>
              <a:rPr dirty="0" spc="-10"/>
              <a:t> </a:t>
            </a:r>
            <a:r>
              <a:rPr dirty="0"/>
              <a:t>vyplnění</a:t>
            </a:r>
            <a:r>
              <a:rPr dirty="0" spc="-10"/>
              <a:t> </a:t>
            </a:r>
            <a:r>
              <a:rPr dirty="0"/>
              <a:t>naleznete</a:t>
            </a:r>
            <a:r>
              <a:rPr dirty="0" spc="-10"/>
              <a:t> </a:t>
            </a:r>
            <a:r>
              <a:rPr dirty="0"/>
              <a:t>na</a:t>
            </a:r>
            <a:r>
              <a:rPr dirty="0" spc="-10"/>
              <a:t> </a:t>
            </a:r>
            <a:r>
              <a:rPr dirty="0"/>
              <a:t>internetových</a:t>
            </a:r>
            <a:r>
              <a:rPr dirty="0" spc="-10"/>
              <a:t> </a:t>
            </a:r>
            <a:r>
              <a:rPr dirty="0"/>
              <a:t>stránkách</a:t>
            </a:r>
            <a:r>
              <a:rPr dirty="0" spc="-10"/>
              <a:t> </a:t>
            </a:r>
            <a:r>
              <a:rPr dirty="0">
                <a:hlinkClick r:id="rId3"/>
              </a:rPr>
              <a:t>www.ekokom.cz. </a:t>
            </a:r>
            <a:r>
              <a:rPr dirty="0"/>
              <a:t> V</a:t>
            </a:r>
            <a:r>
              <a:rPr dirty="0" spc="-15"/>
              <a:t> </a:t>
            </a:r>
            <a:r>
              <a:rPr dirty="0"/>
              <a:t>případě</a:t>
            </a:r>
            <a:r>
              <a:rPr dirty="0" spc="-15"/>
              <a:t> </a:t>
            </a:r>
            <a:r>
              <a:rPr dirty="0"/>
              <a:t>jakýchkoliv</a:t>
            </a:r>
            <a:r>
              <a:rPr dirty="0" spc="-15"/>
              <a:t> </a:t>
            </a:r>
            <a:r>
              <a:rPr dirty="0"/>
              <a:t>potíží</a:t>
            </a:r>
            <a:r>
              <a:rPr dirty="0" spc="-15"/>
              <a:t> </a:t>
            </a:r>
            <a:r>
              <a:rPr dirty="0"/>
              <a:t>s</a:t>
            </a:r>
            <a:r>
              <a:rPr dirty="0" spc="-15"/>
              <a:t> </a:t>
            </a:r>
            <a:r>
              <a:rPr dirty="0"/>
              <a:t>vyplněním</a:t>
            </a:r>
            <a:r>
              <a:rPr dirty="0" spc="-15"/>
              <a:t> </a:t>
            </a:r>
            <a:r>
              <a:rPr dirty="0"/>
              <a:t>dotazníku</a:t>
            </a:r>
            <a:r>
              <a:rPr dirty="0" spc="-15"/>
              <a:t> </a:t>
            </a:r>
            <a:r>
              <a:rPr dirty="0"/>
              <a:t>kontaktujte</a:t>
            </a:r>
            <a:r>
              <a:rPr dirty="0" spc="-15"/>
              <a:t> </a:t>
            </a:r>
            <a:r>
              <a:rPr dirty="0"/>
              <a:t>příslušného</a:t>
            </a:r>
            <a:r>
              <a:rPr dirty="0" spc="-15"/>
              <a:t> </a:t>
            </a:r>
            <a:r>
              <a:rPr dirty="0"/>
              <a:t>regionálního</a:t>
            </a:r>
            <a:r>
              <a:rPr dirty="0" spc="-15"/>
              <a:t> </a:t>
            </a:r>
            <a:r>
              <a:rPr dirty="0"/>
              <a:t>manažera.</a:t>
            </a:r>
          </a:p>
        </p:txBody>
      </p:sp>
      <p:sp>
        <p:nvSpPr>
          <p:cNvPr id="273" name="object 273"/>
          <p:cNvSpPr txBox="1"/>
          <p:nvPr/>
        </p:nvSpPr>
        <p:spPr>
          <a:xfrm>
            <a:off x="4100855" y="10425704"/>
            <a:ext cx="2637790" cy="17272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500">
                <a:latin typeface="Arial"/>
                <a:cs typeface="Arial"/>
              </a:rPr>
              <a:t>*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V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případě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statutárních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měst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je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termín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odevzdání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Smlouvou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prodloužen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do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31.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března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2024.</a:t>
            </a:r>
            <a:endParaRPr sz="500">
              <a:latin typeface="Arial"/>
              <a:cs typeface="Arial"/>
            </a:endParaRPr>
          </a:p>
          <a:p>
            <a:pPr marL="502920">
              <a:lnSpc>
                <a:spcPct val="100000"/>
              </a:lnSpc>
            </a:pPr>
            <a:r>
              <a:rPr dirty="0" sz="500">
                <a:latin typeface="Arial"/>
                <a:cs typeface="Arial"/>
              </a:rPr>
              <a:t>**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V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případě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Smlouvy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obcemi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platné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od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roku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2014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se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jedná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o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Přílohu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č.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2.</a:t>
            </a:r>
            <a:endParaRPr sz="500">
              <a:latin typeface="Arial"/>
              <a:cs typeface="Arial"/>
            </a:endParaRPr>
          </a:p>
        </p:txBody>
      </p:sp>
      <p:sp>
        <p:nvSpPr>
          <p:cNvPr id="274" name="object 27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0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/>
              <a:t>Verze</a:t>
            </a:r>
            <a:r>
              <a:rPr dirty="0" spc="-105"/>
              <a:t> </a:t>
            </a:r>
            <a:r>
              <a:rPr dirty="0"/>
              <a:t>11.00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25425" y="111125"/>
          <a:ext cx="7096125" cy="463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0200"/>
                <a:gridCol w="3429000"/>
                <a:gridCol w="1028700"/>
                <a:gridCol w="1028700"/>
              </a:tblGrid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90805">
                        <a:lnSpc>
                          <a:spcPts val="1505"/>
                        </a:lnSpc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DOTAZNÍK ZA ROK</a:t>
                      </a:r>
                      <a:r>
                        <a:rPr dirty="0" sz="1400" spc="-8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latin typeface="Arial"/>
                          <a:cs typeface="Arial"/>
                        </a:rPr>
                        <a:t>2023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504825">
                        <a:lnSpc>
                          <a:spcPts val="665"/>
                        </a:lnSpc>
                      </a:pPr>
                      <a:r>
                        <a:rPr dirty="0" sz="600">
                          <a:latin typeface="Arial"/>
                          <a:cs typeface="Arial"/>
                        </a:rPr>
                        <a:t>o nakládání s komunálním odpadem v obci, se zaměřením na tříděný</a:t>
                      </a:r>
                      <a:r>
                        <a:rPr dirty="0" sz="6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>
                          <a:latin typeface="Arial"/>
                          <a:cs typeface="Arial"/>
                        </a:rPr>
                        <a:t>sběr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algn="ctr" marL="9080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DOTAZNÍK JE NEZBYTNÉ VYPLNIT </a:t>
                      </a:r>
                      <a:r>
                        <a:rPr dirty="0" sz="600" spc="-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ODESLAT NEJPOZDĚJI DO 28. ÚNORA</a:t>
                      </a:r>
                      <a:r>
                        <a:rPr dirty="0" sz="600" spc="-9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2024*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600" b="1">
                          <a:latin typeface="Arial"/>
                          <a:cs typeface="Arial"/>
                        </a:rPr>
                        <a:t>Tento dotazník</a:t>
                      </a:r>
                      <a:r>
                        <a:rPr dirty="0" sz="6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je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algn="ctr" marL="26034" marR="18415">
                        <a:lnSpc>
                          <a:spcPct val="156200"/>
                        </a:lnSpc>
                      </a:pPr>
                      <a:r>
                        <a:rPr dirty="0" sz="600" b="1">
                          <a:latin typeface="Arial"/>
                          <a:cs typeface="Arial"/>
                        </a:rPr>
                        <a:t>přílohou č. 3 Smlouvy**  mezi obcí a EKO-KOM,</a:t>
                      </a:r>
                      <a:r>
                        <a:rPr dirty="0" sz="6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a.s.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234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3685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800">
                          <a:latin typeface="Arial"/>
                          <a:cs typeface="Arial"/>
                        </a:rPr>
                        <a:t>Strana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6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z</a:t>
                      </a:r>
                      <a:r>
                        <a:rPr dirty="0" sz="8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342900" y="189688"/>
            <a:ext cx="1347046" cy="3064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400800" y="228600"/>
            <a:ext cx="800100" cy="228600"/>
          </a:xfrm>
          <a:custGeom>
            <a:avLst/>
            <a:gdLst/>
            <a:ahLst/>
            <a:cxnLst/>
            <a:rect l="l" t="t" r="r" b="b"/>
            <a:pathLst>
              <a:path w="800100" h="228600">
                <a:moveTo>
                  <a:pt x="7543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82880"/>
                </a:lnTo>
                <a:lnTo>
                  <a:pt x="3593" y="200675"/>
                </a:lnTo>
                <a:lnTo>
                  <a:pt x="13392" y="215207"/>
                </a:lnTo>
                <a:lnTo>
                  <a:pt x="27924" y="225006"/>
                </a:lnTo>
                <a:lnTo>
                  <a:pt x="45720" y="228600"/>
                </a:lnTo>
                <a:lnTo>
                  <a:pt x="754380" y="228600"/>
                </a:lnTo>
                <a:lnTo>
                  <a:pt x="772175" y="225006"/>
                </a:lnTo>
                <a:lnTo>
                  <a:pt x="786707" y="215207"/>
                </a:lnTo>
                <a:lnTo>
                  <a:pt x="796506" y="200675"/>
                </a:lnTo>
                <a:lnTo>
                  <a:pt x="800100" y="182880"/>
                </a:lnTo>
                <a:lnTo>
                  <a:pt x="800100" y="45720"/>
                </a:lnTo>
                <a:lnTo>
                  <a:pt x="796506" y="27924"/>
                </a:lnTo>
                <a:lnTo>
                  <a:pt x="786707" y="13392"/>
                </a:lnTo>
                <a:lnTo>
                  <a:pt x="772175" y="3593"/>
                </a:lnTo>
                <a:lnTo>
                  <a:pt x="754380" y="0"/>
                </a:lnTo>
                <a:close/>
              </a:path>
            </a:pathLst>
          </a:custGeom>
          <a:solidFill>
            <a:srgbClr val="E9E9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5425" y="10401300"/>
            <a:ext cx="7092950" cy="0"/>
          </a:xfrm>
          <a:custGeom>
            <a:avLst/>
            <a:gdLst/>
            <a:ahLst/>
            <a:cxnLst/>
            <a:rect l="l" t="t" r="r" b="b"/>
            <a:pathLst>
              <a:path w="7092950" h="0">
                <a:moveTo>
                  <a:pt x="0" y="0"/>
                </a:moveTo>
                <a:lnTo>
                  <a:pt x="709295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38823" y="659015"/>
            <a:ext cx="7076440" cy="2377440"/>
          </a:xfrm>
          <a:custGeom>
            <a:avLst/>
            <a:gdLst/>
            <a:ahLst/>
            <a:cxnLst/>
            <a:rect l="l" t="t" r="r" b="b"/>
            <a:pathLst>
              <a:path w="7076440" h="2377440">
                <a:moveTo>
                  <a:pt x="7030656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2331720"/>
                </a:lnTo>
                <a:lnTo>
                  <a:pt x="3593" y="2349515"/>
                </a:lnTo>
                <a:lnTo>
                  <a:pt x="13392" y="2364047"/>
                </a:lnTo>
                <a:lnTo>
                  <a:pt x="27924" y="2373846"/>
                </a:lnTo>
                <a:lnTo>
                  <a:pt x="45720" y="2377440"/>
                </a:lnTo>
                <a:lnTo>
                  <a:pt x="7030656" y="2377440"/>
                </a:lnTo>
                <a:lnTo>
                  <a:pt x="7048451" y="2373846"/>
                </a:lnTo>
                <a:lnTo>
                  <a:pt x="7062984" y="2364047"/>
                </a:lnTo>
                <a:lnTo>
                  <a:pt x="7072783" y="2349515"/>
                </a:lnTo>
                <a:lnTo>
                  <a:pt x="7076376" y="2331720"/>
                </a:lnTo>
                <a:lnTo>
                  <a:pt x="7076376" y="45720"/>
                </a:lnTo>
                <a:lnTo>
                  <a:pt x="7072783" y="27924"/>
                </a:lnTo>
                <a:lnTo>
                  <a:pt x="7062984" y="13392"/>
                </a:lnTo>
                <a:lnTo>
                  <a:pt x="7048451" y="3593"/>
                </a:lnTo>
                <a:lnTo>
                  <a:pt x="7030656" y="0"/>
                </a:lnTo>
                <a:close/>
              </a:path>
            </a:pathLst>
          </a:custGeom>
          <a:solidFill>
            <a:srgbClr val="FFD6D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8823" y="659015"/>
            <a:ext cx="7076440" cy="2377440"/>
          </a:xfrm>
          <a:custGeom>
            <a:avLst/>
            <a:gdLst/>
            <a:ahLst/>
            <a:cxnLst/>
            <a:rect l="l" t="t" r="r" b="b"/>
            <a:pathLst>
              <a:path w="7076440" h="2377440">
                <a:moveTo>
                  <a:pt x="0" y="45720"/>
                </a:moveTo>
                <a:lnTo>
                  <a:pt x="0" y="2331720"/>
                </a:lnTo>
                <a:lnTo>
                  <a:pt x="3593" y="2349515"/>
                </a:lnTo>
                <a:lnTo>
                  <a:pt x="13392" y="2364047"/>
                </a:lnTo>
                <a:lnTo>
                  <a:pt x="27924" y="2373846"/>
                </a:lnTo>
                <a:lnTo>
                  <a:pt x="45720" y="2377440"/>
                </a:lnTo>
                <a:lnTo>
                  <a:pt x="7030656" y="2377440"/>
                </a:lnTo>
                <a:lnTo>
                  <a:pt x="7048451" y="2373846"/>
                </a:lnTo>
                <a:lnTo>
                  <a:pt x="7062984" y="2364047"/>
                </a:lnTo>
                <a:lnTo>
                  <a:pt x="7072783" y="2349515"/>
                </a:lnTo>
                <a:lnTo>
                  <a:pt x="7076376" y="2331720"/>
                </a:lnTo>
                <a:lnTo>
                  <a:pt x="7076376" y="45720"/>
                </a:lnTo>
                <a:lnTo>
                  <a:pt x="7072783" y="27924"/>
                </a:lnTo>
                <a:lnTo>
                  <a:pt x="7062984" y="13392"/>
                </a:lnTo>
                <a:lnTo>
                  <a:pt x="7048451" y="3593"/>
                </a:lnTo>
                <a:lnTo>
                  <a:pt x="7030656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4571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30200" y="750265"/>
            <a:ext cx="3751579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b="1">
                <a:latin typeface="Arial"/>
                <a:cs typeface="Arial"/>
              </a:rPr>
              <a:t>12) MOTIVACE OBYVATEL KE ZVYŠOVÁNÍ MNOŽSTVÍ TŘÍDĚNÉHO</a:t>
            </a:r>
            <a:r>
              <a:rPr dirty="0" sz="800" spc="-105" b="1">
                <a:latin typeface="Arial"/>
                <a:cs typeface="Arial"/>
              </a:rPr>
              <a:t> </a:t>
            </a:r>
            <a:r>
              <a:rPr dirty="0" sz="800" b="1">
                <a:latin typeface="Arial"/>
                <a:cs typeface="Arial"/>
              </a:rPr>
              <a:t>ODPADU</a:t>
            </a:r>
            <a:endParaRPr sz="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86402" y="795604"/>
            <a:ext cx="2740025" cy="105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i="1">
                <a:latin typeface="Arial"/>
                <a:cs typeface="Arial"/>
              </a:rPr>
              <a:t>(ZAŠKRTNĚTE pole, která odpovídají motivačním systémům zavedeným v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obci)</a:t>
            </a:r>
            <a:endParaRPr sz="6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229350" y="11252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229350" y="11252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229350" y="130810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229350" y="130810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229350" y="14909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229350" y="14909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229350" y="167386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229350" y="167386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229350" y="185674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229350" y="185674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229350" y="20396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229350" y="20396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235700" y="2045970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235700" y="2045970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229350" y="222250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229350" y="222250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229350" y="24053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229350" y="24053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28" name="object 28"/>
          <p:cNvGraphicFramePr>
            <a:graphicFrameLocks noGrp="1"/>
          </p:cNvGraphicFramePr>
          <p:nvPr/>
        </p:nvGraphicFramePr>
        <p:xfrm>
          <a:off x="326066" y="911244"/>
          <a:ext cx="6887209" cy="20180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64302"/>
                <a:gridCol w="1813217"/>
              </a:tblGrid>
              <a:tr h="182879">
                <a:tc gridSpan="2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typ motivačního</a:t>
                      </a:r>
                      <a:r>
                        <a:rPr dirty="0" sz="700" spc="-10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systému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finanční odměna pro jednotlivé obyvatele za snížení produkce SKO (úleva z poplatku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atp.)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finanční odměna pro jednotlivé obyvatele za třídění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odpadů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(úleva z poplatku, přímá platba,</a:t>
                      </a:r>
                      <a:r>
                        <a:rPr dirty="0" sz="7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atp.)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finanční odměna pro jednotlivé obyvatele za nošení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odpadů na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sběrný dvůr (úleva z poplatku</a:t>
                      </a:r>
                      <a:r>
                        <a:rPr dirty="0" sz="7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atp.)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nezvyšování/snižování poplatku pro všechny obyvatele při vysoké úrovni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třídění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materiální odměna pro obyvatele (pytle, nádoby, tašky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na</a:t>
                      </a:r>
                      <a:r>
                        <a:rPr dirty="0" sz="70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třídění...)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motivace prostřednictvím pochvaly, informačních materiálů, článků v tisku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atp.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jiná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forma motivace</a:t>
                      </a:r>
                      <a:r>
                        <a:rPr dirty="0" sz="7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*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žádná forma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motivace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 gridSpan="2">
                  <a:txBody>
                    <a:bodyPr/>
                    <a:lstStyle/>
                    <a:p>
                      <a:pPr marL="14604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600" i="1">
                          <a:latin typeface="Arial"/>
                          <a:cs typeface="Arial"/>
                        </a:rPr>
                        <a:t>* pokud vyplňujete údaje v řádku jiná forma motivace, napište stručně, o jakou formu se</a:t>
                      </a:r>
                      <a:r>
                        <a:rPr dirty="0" sz="600" spc="-10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i="1">
                          <a:latin typeface="Arial"/>
                          <a:cs typeface="Arial"/>
                        </a:rPr>
                        <a:t>jedná: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5270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2879">
                <a:tc gridSpan="2">
                  <a:txBody>
                    <a:bodyPr/>
                    <a:lstStyle/>
                    <a:p>
                      <a:pPr/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29" name="object 29"/>
          <p:cNvSpPr/>
          <p:nvPr/>
        </p:nvSpPr>
        <p:spPr>
          <a:xfrm>
            <a:off x="238823" y="3272866"/>
            <a:ext cx="7076440" cy="2560320"/>
          </a:xfrm>
          <a:custGeom>
            <a:avLst/>
            <a:gdLst/>
            <a:ahLst/>
            <a:cxnLst/>
            <a:rect l="l" t="t" r="r" b="b"/>
            <a:pathLst>
              <a:path w="7076440" h="2560320">
                <a:moveTo>
                  <a:pt x="7030656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2514600"/>
                </a:lnTo>
                <a:lnTo>
                  <a:pt x="3593" y="2532395"/>
                </a:lnTo>
                <a:lnTo>
                  <a:pt x="13392" y="2546927"/>
                </a:lnTo>
                <a:lnTo>
                  <a:pt x="27924" y="2556726"/>
                </a:lnTo>
                <a:lnTo>
                  <a:pt x="45720" y="2560320"/>
                </a:lnTo>
                <a:lnTo>
                  <a:pt x="7030656" y="2560320"/>
                </a:lnTo>
                <a:lnTo>
                  <a:pt x="7048451" y="2556726"/>
                </a:lnTo>
                <a:lnTo>
                  <a:pt x="7062984" y="2546927"/>
                </a:lnTo>
                <a:lnTo>
                  <a:pt x="7072783" y="2532395"/>
                </a:lnTo>
                <a:lnTo>
                  <a:pt x="7076376" y="2514600"/>
                </a:lnTo>
                <a:lnTo>
                  <a:pt x="7076376" y="45720"/>
                </a:lnTo>
                <a:lnTo>
                  <a:pt x="7072783" y="27924"/>
                </a:lnTo>
                <a:lnTo>
                  <a:pt x="7062984" y="13392"/>
                </a:lnTo>
                <a:lnTo>
                  <a:pt x="7048451" y="3593"/>
                </a:lnTo>
                <a:lnTo>
                  <a:pt x="7030656" y="0"/>
                </a:lnTo>
                <a:close/>
              </a:path>
            </a:pathLst>
          </a:custGeom>
          <a:solidFill>
            <a:srgbClr val="FFD6D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38823" y="3272866"/>
            <a:ext cx="7076440" cy="2560320"/>
          </a:xfrm>
          <a:custGeom>
            <a:avLst/>
            <a:gdLst/>
            <a:ahLst/>
            <a:cxnLst/>
            <a:rect l="l" t="t" r="r" b="b"/>
            <a:pathLst>
              <a:path w="7076440" h="2560320">
                <a:moveTo>
                  <a:pt x="0" y="45720"/>
                </a:moveTo>
                <a:lnTo>
                  <a:pt x="0" y="2514600"/>
                </a:lnTo>
                <a:lnTo>
                  <a:pt x="3593" y="2532395"/>
                </a:lnTo>
                <a:lnTo>
                  <a:pt x="13392" y="2546927"/>
                </a:lnTo>
                <a:lnTo>
                  <a:pt x="27924" y="2556726"/>
                </a:lnTo>
                <a:lnTo>
                  <a:pt x="45720" y="2560320"/>
                </a:lnTo>
                <a:lnTo>
                  <a:pt x="7030656" y="2560320"/>
                </a:lnTo>
                <a:lnTo>
                  <a:pt x="7048451" y="2556726"/>
                </a:lnTo>
                <a:lnTo>
                  <a:pt x="7062984" y="2546927"/>
                </a:lnTo>
                <a:lnTo>
                  <a:pt x="7072783" y="2532395"/>
                </a:lnTo>
                <a:lnTo>
                  <a:pt x="7076376" y="2514600"/>
                </a:lnTo>
                <a:lnTo>
                  <a:pt x="7076376" y="45720"/>
                </a:lnTo>
                <a:lnTo>
                  <a:pt x="7072783" y="27924"/>
                </a:lnTo>
                <a:lnTo>
                  <a:pt x="7062984" y="13392"/>
                </a:lnTo>
                <a:lnTo>
                  <a:pt x="7048451" y="3593"/>
                </a:lnTo>
                <a:lnTo>
                  <a:pt x="7030656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457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330200" y="3379165"/>
            <a:ext cx="3248660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b="1">
                <a:latin typeface="Arial"/>
                <a:cs typeface="Arial"/>
              </a:rPr>
              <a:t>13) AKTIVITY V OBCI V OBLASTI PŘEDCHÁZENÍ VZNIKU</a:t>
            </a:r>
            <a:r>
              <a:rPr dirty="0" sz="800" spc="-105" b="1">
                <a:latin typeface="Arial"/>
                <a:cs typeface="Arial"/>
              </a:rPr>
              <a:t> </a:t>
            </a:r>
            <a:r>
              <a:rPr dirty="0" sz="800" b="1">
                <a:latin typeface="Arial"/>
                <a:cs typeface="Arial"/>
              </a:rPr>
              <a:t>ODPADŮ</a:t>
            </a:r>
            <a:endParaRPr sz="8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465154" y="3427742"/>
            <a:ext cx="2760980" cy="105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i="1">
                <a:latin typeface="Arial"/>
                <a:cs typeface="Arial"/>
              </a:rPr>
              <a:t>(ZAŠKRTNĚTE pole, která odpovídají prevenčním aktivitám realizovaným v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obci)</a:t>
            </a:r>
            <a:endParaRPr sz="60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6229362" y="37541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6229362" y="37541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6235712" y="3760470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6235712" y="3760470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6229362" y="393700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229362" y="393700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6229362" y="41198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6229362" y="41198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6235712" y="4126230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6235712" y="4126230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6229362" y="430276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6229362" y="430276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6229362" y="448564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6229362" y="448564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6229362" y="46685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6229362" y="46685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6229362" y="485775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6229362" y="485775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6229362" y="50469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6229362" y="50469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6229362" y="5229873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6229362" y="5229873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55" name="object 55"/>
          <p:cNvGraphicFramePr>
            <a:graphicFrameLocks noGrp="1"/>
          </p:cNvGraphicFramePr>
          <p:nvPr/>
        </p:nvGraphicFramePr>
        <p:xfrm>
          <a:off x="326066" y="3540144"/>
          <a:ext cx="6887209" cy="22136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64315"/>
                <a:gridCol w="1813217"/>
              </a:tblGrid>
              <a:tr h="182879">
                <a:tc gridSpan="2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typ</a:t>
                      </a:r>
                      <a:r>
                        <a:rPr dirty="0" sz="7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aktivity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domácí / komunitní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kompostování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opatření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na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úřadech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institucích zřizovaných</a:t>
                      </a:r>
                      <a:r>
                        <a:rPr dirty="0" sz="7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obcí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informační aktivity pro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občany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výměnné bazary, burzy (např.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SWAP)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bezobalové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prodejny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sběr textilu v režimu prevence,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charita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5592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organizace možnosti znovuvyužití věcí (např. aktivity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na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sběrném dvoře, tzv. re-use</a:t>
                      </a:r>
                      <a:r>
                        <a:rPr dirty="0" sz="7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centra)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111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jiné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aktivity</a:t>
                      </a:r>
                      <a:r>
                        <a:rPr dirty="0" sz="7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*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žádné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aktivity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 gridSpan="2">
                  <a:txBody>
                    <a:bodyPr/>
                    <a:lstStyle/>
                    <a:p>
                      <a:pPr marL="14604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600" i="1">
                          <a:latin typeface="Arial"/>
                          <a:cs typeface="Arial"/>
                        </a:rPr>
                        <a:t>* pokud vyplňujete údaje v řádku jiné aktivity, napište stručně, o jaké aktivity se</a:t>
                      </a:r>
                      <a:r>
                        <a:rPr dirty="0" sz="600" spc="-10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i="1">
                          <a:latin typeface="Arial"/>
                          <a:cs typeface="Arial"/>
                        </a:rPr>
                        <a:t>jedná: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5270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2879">
                <a:tc gridSpan="2">
                  <a:txBody>
                    <a:bodyPr/>
                    <a:lstStyle/>
                    <a:p>
                      <a:pPr/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6" name="object 56"/>
          <p:cNvSpPr/>
          <p:nvPr/>
        </p:nvSpPr>
        <p:spPr>
          <a:xfrm>
            <a:off x="238823" y="6057900"/>
            <a:ext cx="7086600" cy="1243965"/>
          </a:xfrm>
          <a:custGeom>
            <a:avLst/>
            <a:gdLst/>
            <a:ahLst/>
            <a:cxnLst/>
            <a:rect l="l" t="t" r="r" b="b"/>
            <a:pathLst>
              <a:path w="7086600" h="1243965">
                <a:moveTo>
                  <a:pt x="70408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197864"/>
                </a:lnTo>
                <a:lnTo>
                  <a:pt x="3593" y="1215659"/>
                </a:lnTo>
                <a:lnTo>
                  <a:pt x="13392" y="1230191"/>
                </a:lnTo>
                <a:lnTo>
                  <a:pt x="27924" y="1239990"/>
                </a:lnTo>
                <a:lnTo>
                  <a:pt x="45720" y="1243584"/>
                </a:lnTo>
                <a:lnTo>
                  <a:pt x="7040880" y="1243584"/>
                </a:lnTo>
                <a:lnTo>
                  <a:pt x="7058675" y="1239990"/>
                </a:lnTo>
                <a:lnTo>
                  <a:pt x="7073207" y="1230191"/>
                </a:lnTo>
                <a:lnTo>
                  <a:pt x="7083006" y="1215659"/>
                </a:lnTo>
                <a:lnTo>
                  <a:pt x="7086600" y="1197864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close/>
              </a:path>
            </a:pathLst>
          </a:custGeom>
          <a:solidFill>
            <a:srgbClr val="FFD6D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238823" y="6057900"/>
            <a:ext cx="7086600" cy="1243965"/>
          </a:xfrm>
          <a:custGeom>
            <a:avLst/>
            <a:gdLst/>
            <a:ahLst/>
            <a:cxnLst/>
            <a:rect l="l" t="t" r="r" b="b"/>
            <a:pathLst>
              <a:path w="7086600" h="1243965">
                <a:moveTo>
                  <a:pt x="0" y="45720"/>
                </a:moveTo>
                <a:lnTo>
                  <a:pt x="0" y="1197864"/>
                </a:lnTo>
                <a:lnTo>
                  <a:pt x="3593" y="1215659"/>
                </a:lnTo>
                <a:lnTo>
                  <a:pt x="13392" y="1230191"/>
                </a:lnTo>
                <a:lnTo>
                  <a:pt x="27924" y="1239990"/>
                </a:lnTo>
                <a:lnTo>
                  <a:pt x="45720" y="1243584"/>
                </a:lnTo>
                <a:lnTo>
                  <a:pt x="7040880" y="1243584"/>
                </a:lnTo>
                <a:lnTo>
                  <a:pt x="7058675" y="1239990"/>
                </a:lnTo>
                <a:lnTo>
                  <a:pt x="7073207" y="1230191"/>
                </a:lnTo>
                <a:lnTo>
                  <a:pt x="7083006" y="1215659"/>
                </a:lnTo>
                <a:lnTo>
                  <a:pt x="7086600" y="1197864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457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 txBox="1"/>
          <p:nvPr/>
        </p:nvSpPr>
        <p:spPr>
          <a:xfrm>
            <a:off x="330200" y="6145225"/>
            <a:ext cx="688657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819"/>
              </a:lnSpc>
            </a:pPr>
            <a:r>
              <a:rPr dirty="0" sz="800" b="1">
                <a:latin typeface="Arial"/>
                <a:cs typeface="Arial"/>
              </a:rPr>
              <a:t>14) MNOŽSTVÍ ODSTRANĚNÝCH NEBO ENERGETICKY VYUŽITÝCH KOMUNÁLNÍCH</a:t>
            </a:r>
            <a:r>
              <a:rPr dirty="0" sz="800" spc="-105" b="1">
                <a:latin typeface="Arial"/>
                <a:cs typeface="Arial"/>
              </a:rPr>
              <a:t> </a:t>
            </a:r>
            <a:r>
              <a:rPr dirty="0" sz="800" b="1">
                <a:latin typeface="Arial"/>
                <a:cs typeface="Arial"/>
              </a:rPr>
              <a:t>ODPADŮ</a:t>
            </a:r>
            <a:endParaRPr sz="800">
              <a:latin typeface="Arial"/>
              <a:cs typeface="Arial"/>
            </a:endParaRPr>
          </a:p>
          <a:p>
            <a:pPr marL="4577715">
              <a:lnSpc>
                <a:spcPts val="580"/>
              </a:lnSpc>
            </a:pPr>
            <a:r>
              <a:rPr dirty="0" sz="600" i="1">
                <a:latin typeface="Arial"/>
                <a:cs typeface="Arial"/>
              </a:rPr>
              <a:t>(do tabulky vyplňte ČÍSLEM množství odpadů v tunách za rok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2023)</a:t>
            </a:r>
            <a:endParaRPr sz="600">
              <a:latin typeface="Arial"/>
              <a:cs typeface="Arial"/>
            </a:endParaRPr>
          </a:p>
        </p:txBody>
      </p:sp>
      <p:graphicFrame>
        <p:nvGraphicFramePr>
          <p:cNvPr id="59" name="object 59"/>
          <p:cNvGraphicFramePr>
            <a:graphicFrameLocks noGrp="1"/>
          </p:cNvGraphicFramePr>
          <p:nvPr/>
        </p:nvGraphicFramePr>
        <p:xfrm>
          <a:off x="339744" y="6329064"/>
          <a:ext cx="6867525" cy="8515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0000"/>
                <a:gridCol w="1524000"/>
                <a:gridCol w="1524000"/>
              </a:tblGrid>
              <a:tr h="4244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služba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22250" marR="214629" indent="2476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množství směsného KO  (katalogové</a:t>
                      </a:r>
                      <a:r>
                        <a:rPr dirty="0" sz="70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číslo</a:t>
                      </a:r>
                      <a:r>
                        <a:rPr dirty="0" sz="70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200301)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(v</a:t>
                      </a:r>
                      <a:r>
                        <a:rPr dirty="0" sz="700" spc="-105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tunách)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3510" marR="13589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množství</a:t>
                      </a:r>
                      <a:r>
                        <a:rPr dirty="0" sz="70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objemného</a:t>
                      </a:r>
                      <a:r>
                        <a:rPr dirty="0" sz="70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odpadu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(katalogové číslo</a:t>
                      </a:r>
                      <a:r>
                        <a:rPr dirty="0" sz="700" spc="-10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200307)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(v</a:t>
                      </a:r>
                      <a:r>
                        <a:rPr dirty="0" sz="700" spc="-105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tunách)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odstranění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na</a:t>
                      </a:r>
                      <a:r>
                        <a:rPr dirty="0" sz="70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skládce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37,300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t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marL="42545">
                        <a:lnSpc>
                          <a:spcPts val="775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ZEVO (zařízení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na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energetické využití</a:t>
                      </a:r>
                      <a:r>
                        <a:rPr dirty="0" sz="7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odpadu)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600">
                          <a:latin typeface="Arial"/>
                          <a:cs typeface="Arial"/>
                        </a:rPr>
                        <a:t>(Praha - Pražské služby; Brno - SAKO Brno; Liberec - TERMIZO; Plzeň, Chotíkov - Plzeňská</a:t>
                      </a:r>
                      <a:r>
                        <a:rPr dirty="0" sz="6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>
                          <a:latin typeface="Arial"/>
                          <a:cs typeface="Arial"/>
                        </a:rPr>
                        <a:t>teplárenská)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0" name="object 60"/>
          <p:cNvSpPr/>
          <p:nvPr/>
        </p:nvSpPr>
        <p:spPr>
          <a:xfrm>
            <a:off x="238823" y="7542898"/>
            <a:ext cx="7086600" cy="1696720"/>
          </a:xfrm>
          <a:custGeom>
            <a:avLst/>
            <a:gdLst/>
            <a:ahLst/>
            <a:cxnLst/>
            <a:rect l="l" t="t" r="r" b="b"/>
            <a:pathLst>
              <a:path w="7086600" h="1696720">
                <a:moveTo>
                  <a:pt x="70408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650707"/>
                </a:lnTo>
                <a:lnTo>
                  <a:pt x="3593" y="1668502"/>
                </a:lnTo>
                <a:lnTo>
                  <a:pt x="13392" y="1683035"/>
                </a:lnTo>
                <a:lnTo>
                  <a:pt x="27924" y="1692834"/>
                </a:lnTo>
                <a:lnTo>
                  <a:pt x="45720" y="1696427"/>
                </a:lnTo>
                <a:lnTo>
                  <a:pt x="7040880" y="1696427"/>
                </a:lnTo>
                <a:lnTo>
                  <a:pt x="7058675" y="1692834"/>
                </a:lnTo>
                <a:lnTo>
                  <a:pt x="7073207" y="1683035"/>
                </a:lnTo>
                <a:lnTo>
                  <a:pt x="7083006" y="1668502"/>
                </a:lnTo>
                <a:lnTo>
                  <a:pt x="7086600" y="1650707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close/>
              </a:path>
            </a:pathLst>
          </a:custGeom>
          <a:solidFill>
            <a:srgbClr val="FFD6D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238823" y="7542898"/>
            <a:ext cx="7086600" cy="1696720"/>
          </a:xfrm>
          <a:custGeom>
            <a:avLst/>
            <a:gdLst/>
            <a:ahLst/>
            <a:cxnLst/>
            <a:rect l="l" t="t" r="r" b="b"/>
            <a:pathLst>
              <a:path w="7086600" h="1696720">
                <a:moveTo>
                  <a:pt x="0" y="45720"/>
                </a:moveTo>
                <a:lnTo>
                  <a:pt x="0" y="1650707"/>
                </a:lnTo>
                <a:lnTo>
                  <a:pt x="3593" y="1668502"/>
                </a:lnTo>
                <a:lnTo>
                  <a:pt x="13392" y="1683035"/>
                </a:lnTo>
                <a:lnTo>
                  <a:pt x="27924" y="1692834"/>
                </a:lnTo>
                <a:lnTo>
                  <a:pt x="45720" y="1696427"/>
                </a:lnTo>
                <a:lnTo>
                  <a:pt x="7040880" y="1696427"/>
                </a:lnTo>
                <a:lnTo>
                  <a:pt x="7058675" y="1692834"/>
                </a:lnTo>
                <a:lnTo>
                  <a:pt x="7073207" y="1683035"/>
                </a:lnTo>
                <a:lnTo>
                  <a:pt x="7083006" y="1668502"/>
                </a:lnTo>
                <a:lnTo>
                  <a:pt x="7086600" y="1650707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457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 txBox="1"/>
          <p:nvPr/>
        </p:nvSpPr>
        <p:spPr>
          <a:xfrm>
            <a:off x="330885" y="7605712"/>
            <a:ext cx="4975860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b="1">
                <a:latin typeface="Arial"/>
                <a:cs typeface="Arial"/>
              </a:rPr>
              <a:t>15) CENY ZA ODSTRANĚNÍ </a:t>
            </a:r>
            <a:r>
              <a:rPr dirty="0" sz="800" spc="-5" b="1">
                <a:latin typeface="Arial"/>
                <a:cs typeface="Arial"/>
              </a:rPr>
              <a:t>NA </a:t>
            </a:r>
            <a:r>
              <a:rPr dirty="0" sz="800" b="1">
                <a:latin typeface="Arial"/>
                <a:cs typeface="Arial"/>
              </a:rPr>
              <a:t>SKLÁDCE NEBO ZA ENERGETICKÉ VYUŽITÍ KOMUNÁLNÍHO</a:t>
            </a:r>
            <a:r>
              <a:rPr dirty="0" sz="800" spc="-90" b="1">
                <a:latin typeface="Arial"/>
                <a:cs typeface="Arial"/>
              </a:rPr>
              <a:t> </a:t>
            </a:r>
            <a:r>
              <a:rPr dirty="0" sz="800" b="1">
                <a:latin typeface="Arial"/>
                <a:cs typeface="Arial"/>
              </a:rPr>
              <a:t>ODPADU</a:t>
            </a:r>
            <a:endParaRPr sz="8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5451741" y="7670330"/>
            <a:ext cx="1762125" cy="105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i="1">
                <a:latin typeface="Arial"/>
                <a:cs typeface="Arial"/>
              </a:rPr>
              <a:t>(do tabulky vyplňte ČÍSLEM ceny v Kč za rok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2023)</a:t>
            </a:r>
            <a:endParaRPr sz="6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416287" y="8905837"/>
            <a:ext cx="3625215" cy="2425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88900">
              <a:lnSpc>
                <a:spcPts val="600"/>
              </a:lnSpc>
            </a:pPr>
            <a:r>
              <a:rPr dirty="0" sz="600" i="1">
                <a:latin typeface="Arial"/>
                <a:cs typeface="Arial"/>
              </a:rPr>
              <a:t>* skládkovací poplatek za uložení 1 tuny komunálního odpadu na skládku v roce 2023 činil 1000 Kč/t  </a:t>
            </a:r>
            <a:r>
              <a:rPr dirty="0" sz="600" i="1">
                <a:latin typeface="Arial"/>
                <a:cs typeface="Arial"/>
              </a:rPr>
              <a:t>(pokud však obec nepřekročila roční produkci tzv. využitelných odpadů ve výši 180 kg/ob., činil 500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Kč/t)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600"/>
              </a:lnSpc>
            </a:pPr>
            <a:r>
              <a:rPr dirty="0" sz="600" i="1">
                <a:latin typeface="Arial"/>
                <a:cs typeface="Arial"/>
              </a:rPr>
              <a:t>** Praha - Pražské služby; Brno - SAKO Brno; Liberec - TERMIZO; Plzeň, Chotíkov - Plzeňská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teplárenská</a:t>
            </a:r>
            <a:endParaRPr sz="600">
              <a:latin typeface="Arial"/>
              <a:cs typeface="Arial"/>
            </a:endParaRPr>
          </a:p>
        </p:txBody>
      </p:sp>
      <p:graphicFrame>
        <p:nvGraphicFramePr>
          <p:cNvPr id="65" name="object 65"/>
          <p:cNvGraphicFramePr>
            <a:graphicFrameLocks noGrp="1"/>
          </p:cNvGraphicFramePr>
          <p:nvPr/>
        </p:nvGraphicFramePr>
        <p:xfrm>
          <a:off x="340429" y="7770031"/>
          <a:ext cx="6866255" cy="10807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09949"/>
                <a:gridCol w="1530146"/>
                <a:gridCol w="1516316"/>
              </a:tblGrid>
              <a:tr h="6536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služba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algn="ctr" marL="52705" marR="45085">
                        <a:lnSpc>
                          <a:spcPct val="100000"/>
                        </a:lnSpc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cena za odstranění nebo energ.  využití směsného</a:t>
                      </a:r>
                      <a:r>
                        <a:rPr dirty="0" sz="700" spc="-7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KO</a:t>
                      </a:r>
                      <a:r>
                        <a:rPr dirty="0" sz="7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(katalogové  číslo 200301) podle</a:t>
                      </a:r>
                      <a:r>
                        <a:rPr dirty="0" sz="7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způsobu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(Kč/t vč.</a:t>
                      </a:r>
                      <a:r>
                        <a:rPr dirty="0" sz="700" spc="-1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DPH)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7630" marR="8001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cena za odstranění nebo</a:t>
                      </a:r>
                      <a:r>
                        <a:rPr dirty="0" sz="7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energ.  využití objemného odpadu  (katalogové číslo</a:t>
                      </a:r>
                      <a:r>
                        <a:rPr dirty="0" sz="700" spc="-7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200307)</a:t>
                      </a:r>
                      <a:r>
                        <a:rPr dirty="0" sz="7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podle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způsobu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(Kč/t vč.</a:t>
                      </a:r>
                      <a:r>
                        <a:rPr dirty="0" sz="700" spc="-1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DPH)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odstranění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na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skládce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jedné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tuny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odpadu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včetně rekultivačního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skládkovacího poplatku</a:t>
                      </a:r>
                      <a:r>
                        <a:rPr dirty="0" sz="7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*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r" marR="5270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500</a:t>
                      </a:r>
                      <a:r>
                        <a:rPr dirty="0" sz="7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C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energetické využití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jedné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tuny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odpadu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v ZEVO (zařízení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na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energetické využití odpadu)</a:t>
                      </a:r>
                      <a:r>
                        <a:rPr dirty="0" sz="7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**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6" name="object 66"/>
          <p:cNvSpPr/>
          <p:nvPr/>
        </p:nvSpPr>
        <p:spPr>
          <a:xfrm>
            <a:off x="342900" y="8917267"/>
            <a:ext cx="2857500" cy="182880"/>
          </a:xfrm>
          <a:custGeom>
            <a:avLst/>
            <a:gdLst/>
            <a:ahLst/>
            <a:cxnLst/>
            <a:rect l="l" t="t" r="r" b="b"/>
            <a:pathLst>
              <a:path w="2857500" h="182879">
                <a:moveTo>
                  <a:pt x="28117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19"/>
                </a:lnTo>
                <a:lnTo>
                  <a:pt x="0" y="137159"/>
                </a:lnTo>
                <a:lnTo>
                  <a:pt x="3593" y="154955"/>
                </a:lnTo>
                <a:lnTo>
                  <a:pt x="13392" y="169487"/>
                </a:lnTo>
                <a:lnTo>
                  <a:pt x="27924" y="179286"/>
                </a:lnTo>
                <a:lnTo>
                  <a:pt x="45720" y="182879"/>
                </a:lnTo>
                <a:lnTo>
                  <a:pt x="2811780" y="182879"/>
                </a:lnTo>
                <a:lnTo>
                  <a:pt x="2829575" y="179286"/>
                </a:lnTo>
                <a:lnTo>
                  <a:pt x="2844107" y="169487"/>
                </a:lnTo>
                <a:lnTo>
                  <a:pt x="2853906" y="154955"/>
                </a:lnTo>
                <a:lnTo>
                  <a:pt x="2857500" y="137159"/>
                </a:lnTo>
                <a:lnTo>
                  <a:pt x="2857500" y="45719"/>
                </a:lnTo>
                <a:lnTo>
                  <a:pt x="2853906" y="27924"/>
                </a:lnTo>
                <a:lnTo>
                  <a:pt x="2844107" y="13392"/>
                </a:lnTo>
                <a:lnTo>
                  <a:pt x="2829575" y="3593"/>
                </a:lnTo>
                <a:lnTo>
                  <a:pt x="2811780" y="0"/>
                </a:lnTo>
                <a:close/>
              </a:path>
            </a:pathLst>
          </a:custGeom>
          <a:solidFill>
            <a:srgbClr val="D3D3D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342900" y="8917267"/>
            <a:ext cx="2857500" cy="182880"/>
          </a:xfrm>
          <a:custGeom>
            <a:avLst/>
            <a:gdLst/>
            <a:ahLst/>
            <a:cxnLst/>
            <a:rect l="l" t="t" r="r" b="b"/>
            <a:pathLst>
              <a:path w="2857500" h="182879">
                <a:moveTo>
                  <a:pt x="0" y="45719"/>
                </a:moveTo>
                <a:lnTo>
                  <a:pt x="0" y="137159"/>
                </a:lnTo>
                <a:lnTo>
                  <a:pt x="3593" y="154955"/>
                </a:lnTo>
                <a:lnTo>
                  <a:pt x="13392" y="169487"/>
                </a:lnTo>
                <a:lnTo>
                  <a:pt x="27924" y="179286"/>
                </a:lnTo>
                <a:lnTo>
                  <a:pt x="45720" y="182879"/>
                </a:lnTo>
                <a:lnTo>
                  <a:pt x="2811780" y="182879"/>
                </a:lnTo>
                <a:lnTo>
                  <a:pt x="2829575" y="179286"/>
                </a:lnTo>
                <a:lnTo>
                  <a:pt x="2844107" y="169487"/>
                </a:lnTo>
                <a:lnTo>
                  <a:pt x="2853906" y="154955"/>
                </a:lnTo>
                <a:lnTo>
                  <a:pt x="2857500" y="137159"/>
                </a:lnTo>
                <a:lnTo>
                  <a:pt x="2857500" y="45719"/>
                </a:lnTo>
                <a:lnTo>
                  <a:pt x="2853906" y="27924"/>
                </a:lnTo>
                <a:lnTo>
                  <a:pt x="2844107" y="13392"/>
                </a:lnTo>
                <a:lnTo>
                  <a:pt x="2829575" y="3593"/>
                </a:lnTo>
                <a:lnTo>
                  <a:pt x="2811780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1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 txBox="1"/>
          <p:nvPr/>
        </p:nvSpPr>
        <p:spPr>
          <a:xfrm>
            <a:off x="377405" y="8945562"/>
            <a:ext cx="1832610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b="1">
                <a:latin typeface="Arial"/>
                <a:cs typeface="Arial"/>
              </a:rPr>
              <a:t>Má obec na </a:t>
            </a:r>
            <a:r>
              <a:rPr dirty="0" sz="800" spc="-5" b="1">
                <a:latin typeface="Arial"/>
                <a:cs typeface="Arial"/>
              </a:rPr>
              <a:t>svém </a:t>
            </a:r>
            <a:r>
              <a:rPr dirty="0" sz="800" b="1">
                <a:latin typeface="Arial"/>
                <a:cs typeface="Arial"/>
              </a:rPr>
              <a:t>území skládku</a:t>
            </a:r>
            <a:r>
              <a:rPr dirty="0" sz="800" spc="-80" b="1">
                <a:latin typeface="Arial"/>
                <a:cs typeface="Arial"/>
              </a:rPr>
              <a:t> </a:t>
            </a:r>
            <a:r>
              <a:rPr dirty="0" sz="800" b="1">
                <a:latin typeface="Arial"/>
                <a:cs typeface="Arial"/>
              </a:rPr>
              <a:t>KO?</a:t>
            </a:r>
            <a:endParaRPr sz="800">
              <a:latin typeface="Arial"/>
              <a:cs typeface="Arial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2325179" y="8943809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4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49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4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2325174" y="8943809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5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2342848" y="8961473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5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2347338" y="8965973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2331532" y="8950157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 txBox="1"/>
          <p:nvPr/>
        </p:nvSpPr>
        <p:spPr>
          <a:xfrm>
            <a:off x="2467597" y="8940978"/>
            <a:ext cx="184150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>
                <a:latin typeface="Arial"/>
                <a:cs typeface="Arial"/>
              </a:rPr>
              <a:t>Ano</a:t>
            </a:r>
            <a:endParaRPr sz="700">
              <a:latin typeface="Arial"/>
              <a:cs typeface="Arial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2768143" y="8946616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4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49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4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2768137" y="8946615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5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2785811" y="8964279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5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2790301" y="8968780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2774495" y="8952964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 txBox="1"/>
          <p:nvPr/>
        </p:nvSpPr>
        <p:spPr>
          <a:xfrm>
            <a:off x="2898863" y="8943784"/>
            <a:ext cx="139065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Arial"/>
                <a:cs typeface="Arial"/>
              </a:rPr>
              <a:t>Ne</a:t>
            </a:r>
            <a:endParaRPr sz="700">
              <a:latin typeface="Arial"/>
              <a:cs typeface="Arial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2804655" y="8983129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3812" y="0"/>
                </a:moveTo>
                <a:lnTo>
                  <a:pt x="14541" y="1870"/>
                </a:lnTo>
                <a:lnTo>
                  <a:pt x="6972" y="6972"/>
                </a:lnTo>
                <a:lnTo>
                  <a:pt x="1870" y="14541"/>
                </a:lnTo>
                <a:lnTo>
                  <a:pt x="0" y="23812"/>
                </a:lnTo>
                <a:lnTo>
                  <a:pt x="1870" y="33083"/>
                </a:lnTo>
                <a:lnTo>
                  <a:pt x="6972" y="40652"/>
                </a:lnTo>
                <a:lnTo>
                  <a:pt x="14541" y="45754"/>
                </a:lnTo>
                <a:lnTo>
                  <a:pt x="23812" y="47624"/>
                </a:lnTo>
                <a:lnTo>
                  <a:pt x="33083" y="45754"/>
                </a:lnTo>
                <a:lnTo>
                  <a:pt x="40652" y="40652"/>
                </a:lnTo>
                <a:lnTo>
                  <a:pt x="45754" y="33083"/>
                </a:lnTo>
                <a:lnTo>
                  <a:pt x="47625" y="23812"/>
                </a:lnTo>
                <a:lnTo>
                  <a:pt x="45754" y="14541"/>
                </a:lnTo>
                <a:lnTo>
                  <a:pt x="40652" y="6972"/>
                </a:lnTo>
                <a:lnTo>
                  <a:pt x="33083" y="1870"/>
                </a:lnTo>
                <a:lnTo>
                  <a:pt x="23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50"/>
              </a:spcBef>
            </a:pPr>
            <a:r>
              <a:rPr dirty="0"/>
              <a:t>Elektronický</a:t>
            </a:r>
            <a:r>
              <a:rPr dirty="0" spc="-10"/>
              <a:t> </a:t>
            </a:r>
            <a:r>
              <a:rPr dirty="0"/>
              <a:t>formulář</a:t>
            </a:r>
            <a:r>
              <a:rPr dirty="0" spc="-10"/>
              <a:t> </a:t>
            </a:r>
            <a:r>
              <a:rPr dirty="0"/>
              <a:t>dotazníku</a:t>
            </a:r>
            <a:r>
              <a:rPr dirty="0" spc="-10"/>
              <a:t> </a:t>
            </a:r>
            <a:r>
              <a:rPr dirty="0"/>
              <a:t>včetně</a:t>
            </a:r>
            <a:r>
              <a:rPr dirty="0" spc="-10"/>
              <a:t> </a:t>
            </a:r>
            <a:r>
              <a:rPr dirty="0"/>
              <a:t>podrobného</a:t>
            </a:r>
            <a:r>
              <a:rPr dirty="0" spc="-10"/>
              <a:t> </a:t>
            </a:r>
            <a:r>
              <a:rPr dirty="0"/>
              <a:t>návodu</a:t>
            </a:r>
            <a:r>
              <a:rPr dirty="0" spc="-10"/>
              <a:t> </a:t>
            </a:r>
            <a:r>
              <a:rPr dirty="0"/>
              <a:t>k</a:t>
            </a:r>
            <a:r>
              <a:rPr dirty="0" spc="-10"/>
              <a:t> </a:t>
            </a:r>
            <a:r>
              <a:rPr dirty="0"/>
              <a:t>jeho</a:t>
            </a:r>
            <a:r>
              <a:rPr dirty="0" spc="-10"/>
              <a:t> </a:t>
            </a:r>
            <a:r>
              <a:rPr dirty="0"/>
              <a:t>vyplnění</a:t>
            </a:r>
            <a:r>
              <a:rPr dirty="0" spc="-10"/>
              <a:t> </a:t>
            </a:r>
            <a:r>
              <a:rPr dirty="0"/>
              <a:t>naleznete</a:t>
            </a:r>
            <a:r>
              <a:rPr dirty="0" spc="-10"/>
              <a:t> </a:t>
            </a:r>
            <a:r>
              <a:rPr dirty="0"/>
              <a:t>na</a:t>
            </a:r>
            <a:r>
              <a:rPr dirty="0" spc="-10"/>
              <a:t> </a:t>
            </a:r>
            <a:r>
              <a:rPr dirty="0"/>
              <a:t>internetových</a:t>
            </a:r>
            <a:r>
              <a:rPr dirty="0" spc="-10"/>
              <a:t> </a:t>
            </a:r>
            <a:r>
              <a:rPr dirty="0"/>
              <a:t>stránkách</a:t>
            </a:r>
            <a:r>
              <a:rPr dirty="0" spc="-10"/>
              <a:t> </a:t>
            </a:r>
            <a:r>
              <a:rPr dirty="0">
                <a:hlinkClick r:id="rId3"/>
              </a:rPr>
              <a:t>www.ekokom.cz. </a:t>
            </a:r>
            <a:r>
              <a:rPr dirty="0"/>
              <a:t> V</a:t>
            </a:r>
            <a:r>
              <a:rPr dirty="0" spc="-15"/>
              <a:t> </a:t>
            </a:r>
            <a:r>
              <a:rPr dirty="0"/>
              <a:t>případě</a:t>
            </a:r>
            <a:r>
              <a:rPr dirty="0" spc="-15"/>
              <a:t> </a:t>
            </a:r>
            <a:r>
              <a:rPr dirty="0"/>
              <a:t>jakýchkoliv</a:t>
            </a:r>
            <a:r>
              <a:rPr dirty="0" spc="-15"/>
              <a:t> </a:t>
            </a:r>
            <a:r>
              <a:rPr dirty="0"/>
              <a:t>potíží</a:t>
            </a:r>
            <a:r>
              <a:rPr dirty="0" spc="-15"/>
              <a:t> </a:t>
            </a:r>
            <a:r>
              <a:rPr dirty="0"/>
              <a:t>s</a:t>
            </a:r>
            <a:r>
              <a:rPr dirty="0" spc="-15"/>
              <a:t> </a:t>
            </a:r>
            <a:r>
              <a:rPr dirty="0"/>
              <a:t>vyplněním</a:t>
            </a:r>
            <a:r>
              <a:rPr dirty="0" spc="-15"/>
              <a:t> </a:t>
            </a:r>
            <a:r>
              <a:rPr dirty="0"/>
              <a:t>dotazníku</a:t>
            </a:r>
            <a:r>
              <a:rPr dirty="0" spc="-15"/>
              <a:t> </a:t>
            </a:r>
            <a:r>
              <a:rPr dirty="0"/>
              <a:t>kontaktujte</a:t>
            </a:r>
            <a:r>
              <a:rPr dirty="0" spc="-15"/>
              <a:t> </a:t>
            </a:r>
            <a:r>
              <a:rPr dirty="0"/>
              <a:t>příslušného</a:t>
            </a:r>
            <a:r>
              <a:rPr dirty="0" spc="-15"/>
              <a:t> </a:t>
            </a:r>
            <a:r>
              <a:rPr dirty="0"/>
              <a:t>regionálního</a:t>
            </a:r>
            <a:r>
              <a:rPr dirty="0" spc="-15"/>
              <a:t> </a:t>
            </a:r>
            <a:r>
              <a:rPr dirty="0"/>
              <a:t>manažera.</a:t>
            </a:r>
          </a:p>
        </p:txBody>
      </p:sp>
      <p:sp>
        <p:nvSpPr>
          <p:cNvPr id="83" name="object 83"/>
          <p:cNvSpPr txBox="1"/>
          <p:nvPr/>
        </p:nvSpPr>
        <p:spPr>
          <a:xfrm>
            <a:off x="4100855" y="10425704"/>
            <a:ext cx="2637790" cy="17272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500">
                <a:latin typeface="Arial"/>
                <a:cs typeface="Arial"/>
              </a:rPr>
              <a:t>*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V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případě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statutárních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měst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je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termín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odevzdání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Smlouvou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prodloužen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do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31.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března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2024.</a:t>
            </a:r>
            <a:endParaRPr sz="500">
              <a:latin typeface="Arial"/>
              <a:cs typeface="Arial"/>
            </a:endParaRPr>
          </a:p>
          <a:p>
            <a:pPr marL="502920">
              <a:lnSpc>
                <a:spcPct val="100000"/>
              </a:lnSpc>
            </a:pPr>
            <a:r>
              <a:rPr dirty="0" sz="500">
                <a:latin typeface="Arial"/>
                <a:cs typeface="Arial"/>
              </a:rPr>
              <a:t>**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V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případě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Smlouvy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obcemi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platné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od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roku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2014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se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jedná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o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Přílohu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č.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2.</a:t>
            </a:r>
            <a:endParaRPr sz="500">
              <a:latin typeface="Arial"/>
              <a:cs typeface="Arial"/>
            </a:endParaRPr>
          </a:p>
        </p:txBody>
      </p:sp>
      <p:sp>
        <p:nvSpPr>
          <p:cNvPr id="84" name="object 8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0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/>
              <a:t>Verze</a:t>
            </a:r>
            <a:r>
              <a:rPr dirty="0" spc="-105"/>
              <a:t> </a:t>
            </a:r>
            <a:r>
              <a:rPr dirty="0"/>
              <a:t>11.00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25425" y="111125"/>
          <a:ext cx="7096125" cy="463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0200"/>
                <a:gridCol w="3429000"/>
                <a:gridCol w="1028700"/>
                <a:gridCol w="1028700"/>
              </a:tblGrid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90805">
                        <a:lnSpc>
                          <a:spcPts val="1505"/>
                        </a:lnSpc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DOTAZNÍK ZA ROK</a:t>
                      </a:r>
                      <a:r>
                        <a:rPr dirty="0" sz="1400" spc="-8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latin typeface="Arial"/>
                          <a:cs typeface="Arial"/>
                        </a:rPr>
                        <a:t>2023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504825">
                        <a:lnSpc>
                          <a:spcPts val="665"/>
                        </a:lnSpc>
                      </a:pPr>
                      <a:r>
                        <a:rPr dirty="0" sz="600">
                          <a:latin typeface="Arial"/>
                          <a:cs typeface="Arial"/>
                        </a:rPr>
                        <a:t>o nakládání s komunálním odpadem v obci, se zaměřením na tříděný</a:t>
                      </a:r>
                      <a:r>
                        <a:rPr dirty="0" sz="6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>
                          <a:latin typeface="Arial"/>
                          <a:cs typeface="Arial"/>
                        </a:rPr>
                        <a:t>sběr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algn="ctr" marL="9080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DOTAZNÍK JE NEZBYTNÉ VYPLNIT </a:t>
                      </a:r>
                      <a:r>
                        <a:rPr dirty="0" sz="600" spc="-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ODESLAT NEJPOZDĚJI DO 28. ÚNORA</a:t>
                      </a:r>
                      <a:r>
                        <a:rPr dirty="0" sz="600" spc="-9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2024*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600" b="1">
                          <a:latin typeface="Arial"/>
                          <a:cs typeface="Arial"/>
                        </a:rPr>
                        <a:t>Tento dotazník</a:t>
                      </a:r>
                      <a:r>
                        <a:rPr dirty="0" sz="6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je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algn="ctr" marL="26034" marR="18415">
                        <a:lnSpc>
                          <a:spcPct val="156200"/>
                        </a:lnSpc>
                      </a:pPr>
                      <a:r>
                        <a:rPr dirty="0" sz="600" b="1">
                          <a:latin typeface="Arial"/>
                          <a:cs typeface="Arial"/>
                        </a:rPr>
                        <a:t>přílohou č. 3 Smlouvy**  mezi obcí a EKO-KOM,</a:t>
                      </a:r>
                      <a:r>
                        <a:rPr dirty="0" sz="6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a.s.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234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3685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800">
                          <a:latin typeface="Arial"/>
                          <a:cs typeface="Arial"/>
                        </a:rPr>
                        <a:t>Strana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7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z</a:t>
                      </a:r>
                      <a:r>
                        <a:rPr dirty="0" sz="8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342900" y="189688"/>
            <a:ext cx="1347046" cy="3064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400800" y="228600"/>
            <a:ext cx="800100" cy="228600"/>
          </a:xfrm>
          <a:custGeom>
            <a:avLst/>
            <a:gdLst/>
            <a:ahLst/>
            <a:cxnLst/>
            <a:rect l="l" t="t" r="r" b="b"/>
            <a:pathLst>
              <a:path w="800100" h="228600">
                <a:moveTo>
                  <a:pt x="7543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82880"/>
                </a:lnTo>
                <a:lnTo>
                  <a:pt x="3593" y="200675"/>
                </a:lnTo>
                <a:lnTo>
                  <a:pt x="13392" y="215207"/>
                </a:lnTo>
                <a:lnTo>
                  <a:pt x="27924" y="225006"/>
                </a:lnTo>
                <a:lnTo>
                  <a:pt x="45720" y="228600"/>
                </a:lnTo>
                <a:lnTo>
                  <a:pt x="754380" y="228600"/>
                </a:lnTo>
                <a:lnTo>
                  <a:pt x="772175" y="225006"/>
                </a:lnTo>
                <a:lnTo>
                  <a:pt x="786707" y="215207"/>
                </a:lnTo>
                <a:lnTo>
                  <a:pt x="796506" y="200675"/>
                </a:lnTo>
                <a:lnTo>
                  <a:pt x="800100" y="182880"/>
                </a:lnTo>
                <a:lnTo>
                  <a:pt x="800100" y="45720"/>
                </a:lnTo>
                <a:lnTo>
                  <a:pt x="796506" y="27924"/>
                </a:lnTo>
                <a:lnTo>
                  <a:pt x="786707" y="13392"/>
                </a:lnTo>
                <a:lnTo>
                  <a:pt x="772175" y="3593"/>
                </a:lnTo>
                <a:lnTo>
                  <a:pt x="754380" y="0"/>
                </a:lnTo>
                <a:close/>
              </a:path>
            </a:pathLst>
          </a:custGeom>
          <a:solidFill>
            <a:srgbClr val="E9E9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5425" y="10401300"/>
            <a:ext cx="7092950" cy="0"/>
          </a:xfrm>
          <a:custGeom>
            <a:avLst/>
            <a:gdLst/>
            <a:ahLst/>
            <a:cxnLst/>
            <a:rect l="l" t="t" r="r" b="b"/>
            <a:pathLst>
              <a:path w="7092950" h="0">
                <a:moveTo>
                  <a:pt x="0" y="0"/>
                </a:moveTo>
                <a:lnTo>
                  <a:pt x="709295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38823" y="640080"/>
            <a:ext cx="7086600" cy="4274820"/>
          </a:xfrm>
          <a:custGeom>
            <a:avLst/>
            <a:gdLst/>
            <a:ahLst/>
            <a:cxnLst/>
            <a:rect l="l" t="t" r="r" b="b"/>
            <a:pathLst>
              <a:path w="7086600" h="4274820">
                <a:moveTo>
                  <a:pt x="70408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4229100"/>
                </a:lnTo>
                <a:lnTo>
                  <a:pt x="3593" y="4246895"/>
                </a:lnTo>
                <a:lnTo>
                  <a:pt x="13392" y="4261427"/>
                </a:lnTo>
                <a:lnTo>
                  <a:pt x="27924" y="4271226"/>
                </a:lnTo>
                <a:lnTo>
                  <a:pt x="45720" y="4274820"/>
                </a:lnTo>
                <a:lnTo>
                  <a:pt x="7040880" y="4274820"/>
                </a:lnTo>
                <a:lnTo>
                  <a:pt x="7058675" y="4271226"/>
                </a:lnTo>
                <a:lnTo>
                  <a:pt x="7073207" y="4261427"/>
                </a:lnTo>
                <a:lnTo>
                  <a:pt x="7083006" y="4246895"/>
                </a:lnTo>
                <a:lnTo>
                  <a:pt x="7086600" y="4229100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close/>
              </a:path>
            </a:pathLst>
          </a:custGeom>
          <a:solidFill>
            <a:srgbClr val="E9E9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8823" y="640080"/>
            <a:ext cx="7086600" cy="4274820"/>
          </a:xfrm>
          <a:custGeom>
            <a:avLst/>
            <a:gdLst/>
            <a:ahLst/>
            <a:cxnLst/>
            <a:rect l="l" t="t" r="r" b="b"/>
            <a:pathLst>
              <a:path w="7086600" h="4274820">
                <a:moveTo>
                  <a:pt x="0" y="45720"/>
                </a:moveTo>
                <a:lnTo>
                  <a:pt x="0" y="4229100"/>
                </a:lnTo>
                <a:lnTo>
                  <a:pt x="3593" y="4246895"/>
                </a:lnTo>
                <a:lnTo>
                  <a:pt x="13392" y="4261427"/>
                </a:lnTo>
                <a:lnTo>
                  <a:pt x="27924" y="4271226"/>
                </a:lnTo>
                <a:lnTo>
                  <a:pt x="45720" y="4274820"/>
                </a:lnTo>
                <a:lnTo>
                  <a:pt x="7040880" y="4274820"/>
                </a:lnTo>
                <a:lnTo>
                  <a:pt x="7058675" y="4271226"/>
                </a:lnTo>
                <a:lnTo>
                  <a:pt x="7073207" y="4261427"/>
                </a:lnTo>
                <a:lnTo>
                  <a:pt x="7083006" y="4246895"/>
                </a:lnTo>
                <a:lnTo>
                  <a:pt x="7086600" y="4229100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457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42900" y="827532"/>
            <a:ext cx="4343400" cy="429895"/>
          </a:xfrm>
          <a:custGeom>
            <a:avLst/>
            <a:gdLst/>
            <a:ahLst/>
            <a:cxnLst/>
            <a:rect l="l" t="t" r="r" b="b"/>
            <a:pathLst>
              <a:path w="4343400" h="429894">
                <a:moveTo>
                  <a:pt x="42976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384048"/>
                </a:lnTo>
                <a:lnTo>
                  <a:pt x="3593" y="401843"/>
                </a:lnTo>
                <a:lnTo>
                  <a:pt x="13392" y="416375"/>
                </a:lnTo>
                <a:lnTo>
                  <a:pt x="27924" y="426174"/>
                </a:lnTo>
                <a:lnTo>
                  <a:pt x="45720" y="429768"/>
                </a:lnTo>
                <a:lnTo>
                  <a:pt x="4297680" y="429768"/>
                </a:lnTo>
                <a:lnTo>
                  <a:pt x="4315475" y="426174"/>
                </a:lnTo>
                <a:lnTo>
                  <a:pt x="4330007" y="416375"/>
                </a:lnTo>
                <a:lnTo>
                  <a:pt x="4339806" y="401843"/>
                </a:lnTo>
                <a:lnTo>
                  <a:pt x="4343400" y="384048"/>
                </a:lnTo>
                <a:lnTo>
                  <a:pt x="4343400" y="45720"/>
                </a:lnTo>
                <a:lnTo>
                  <a:pt x="4339806" y="27924"/>
                </a:lnTo>
                <a:lnTo>
                  <a:pt x="4330007" y="13392"/>
                </a:lnTo>
                <a:lnTo>
                  <a:pt x="4315475" y="3593"/>
                </a:lnTo>
                <a:lnTo>
                  <a:pt x="4297680" y="0"/>
                </a:lnTo>
                <a:close/>
              </a:path>
            </a:pathLst>
          </a:custGeom>
          <a:solidFill>
            <a:srgbClr val="FFD6D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42900" y="827532"/>
            <a:ext cx="4343400" cy="429895"/>
          </a:xfrm>
          <a:custGeom>
            <a:avLst/>
            <a:gdLst/>
            <a:ahLst/>
            <a:cxnLst/>
            <a:rect l="l" t="t" r="r" b="b"/>
            <a:pathLst>
              <a:path w="4343400" h="429894">
                <a:moveTo>
                  <a:pt x="0" y="45720"/>
                </a:moveTo>
                <a:lnTo>
                  <a:pt x="0" y="384048"/>
                </a:lnTo>
                <a:lnTo>
                  <a:pt x="3593" y="401843"/>
                </a:lnTo>
                <a:lnTo>
                  <a:pt x="13392" y="416375"/>
                </a:lnTo>
                <a:lnTo>
                  <a:pt x="27924" y="426174"/>
                </a:lnTo>
                <a:lnTo>
                  <a:pt x="45720" y="429768"/>
                </a:lnTo>
                <a:lnTo>
                  <a:pt x="4297680" y="429768"/>
                </a:lnTo>
                <a:lnTo>
                  <a:pt x="4315475" y="426174"/>
                </a:lnTo>
                <a:lnTo>
                  <a:pt x="4330007" y="416375"/>
                </a:lnTo>
                <a:lnTo>
                  <a:pt x="4339806" y="401843"/>
                </a:lnTo>
                <a:lnTo>
                  <a:pt x="4343400" y="384048"/>
                </a:lnTo>
                <a:lnTo>
                  <a:pt x="4343400" y="45720"/>
                </a:lnTo>
                <a:lnTo>
                  <a:pt x="4339806" y="27924"/>
                </a:lnTo>
                <a:lnTo>
                  <a:pt x="4330007" y="13392"/>
                </a:lnTo>
                <a:lnTo>
                  <a:pt x="4315475" y="3593"/>
                </a:lnTo>
                <a:lnTo>
                  <a:pt x="4297680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238294" y="991210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238288" y="991209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5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255963" y="1008873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5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260453" y="1013374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244647" y="997557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274807" y="1027722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3812" y="0"/>
                </a:moveTo>
                <a:lnTo>
                  <a:pt x="14541" y="1870"/>
                </a:lnTo>
                <a:lnTo>
                  <a:pt x="6972" y="6972"/>
                </a:lnTo>
                <a:lnTo>
                  <a:pt x="1870" y="14541"/>
                </a:lnTo>
                <a:lnTo>
                  <a:pt x="0" y="23812"/>
                </a:lnTo>
                <a:lnTo>
                  <a:pt x="1870" y="33083"/>
                </a:lnTo>
                <a:lnTo>
                  <a:pt x="6972" y="40652"/>
                </a:lnTo>
                <a:lnTo>
                  <a:pt x="14541" y="45754"/>
                </a:lnTo>
                <a:lnTo>
                  <a:pt x="23812" y="47625"/>
                </a:lnTo>
                <a:lnTo>
                  <a:pt x="33083" y="45754"/>
                </a:lnTo>
                <a:lnTo>
                  <a:pt x="40652" y="40652"/>
                </a:lnTo>
                <a:lnTo>
                  <a:pt x="45754" y="33083"/>
                </a:lnTo>
                <a:lnTo>
                  <a:pt x="47625" y="23812"/>
                </a:lnTo>
                <a:lnTo>
                  <a:pt x="45754" y="14541"/>
                </a:lnTo>
                <a:lnTo>
                  <a:pt x="40652" y="6972"/>
                </a:lnTo>
                <a:lnTo>
                  <a:pt x="33083" y="1870"/>
                </a:lnTo>
                <a:lnTo>
                  <a:pt x="23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412170" y="991196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412164" y="991196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5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429838" y="1008860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5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434329" y="1013360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418523" y="997544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226428" y="1605419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226428" y="1605419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226428" y="1788299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226428" y="1788299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226428" y="1971179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226428" y="1971179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226428" y="2154059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226428" y="2154059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232778" y="2160409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232778" y="2160409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226428" y="2336939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6226428" y="2336939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33" name="object 33"/>
          <p:cNvGraphicFramePr>
            <a:graphicFrameLocks noGrp="1"/>
          </p:cNvGraphicFramePr>
          <p:nvPr/>
        </p:nvGraphicFramePr>
        <p:xfrm>
          <a:off x="339744" y="1368444"/>
          <a:ext cx="6870700" cy="14928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47665"/>
                <a:gridCol w="1813255"/>
              </a:tblGrid>
              <a:tr h="205879">
                <a:tc gridSpan="2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a) </a:t>
                      </a:r>
                      <a:r>
                        <a:rPr dirty="0" sz="700" spc="-5" b="1">
                          <a:latin typeface="Arial"/>
                          <a:cs typeface="Arial"/>
                        </a:rPr>
                        <a:t>Jaké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nástroje </a:t>
                      </a:r>
                      <a:r>
                        <a:rPr dirty="0" sz="700" spc="-5" b="1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opatření používáte </a:t>
                      </a:r>
                      <a:r>
                        <a:rPr dirty="0" sz="700" spc="-5" b="1">
                          <a:latin typeface="Arial"/>
                          <a:cs typeface="Arial"/>
                        </a:rPr>
                        <a:t>v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boji proti</a:t>
                      </a:r>
                      <a:r>
                        <a:rPr dirty="0" sz="70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litteringu?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9369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osvětová kampaň pro obyvatele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návštěvníky</a:t>
                      </a:r>
                      <a:r>
                        <a:rPr dirty="0" sz="70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obce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pokuta za odhazování</a:t>
                      </a:r>
                      <a:r>
                        <a:rPr dirty="0" sz="7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odpadů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informace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na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odpadkovém</a:t>
                      </a:r>
                      <a:r>
                        <a:rPr dirty="0" sz="7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koši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organizace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úklidů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jiné</a:t>
                      </a:r>
                      <a:r>
                        <a:rPr dirty="0" sz="7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*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 gridSpan="2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600" i="1">
                          <a:latin typeface="Arial"/>
                          <a:cs typeface="Arial"/>
                        </a:rPr>
                        <a:t>* pokud vyplňujete údaje v řádku jiné, napište stručně, o jaké nástroje se</a:t>
                      </a:r>
                      <a:r>
                        <a:rPr dirty="0" sz="600" spc="-10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i="1">
                          <a:latin typeface="Arial"/>
                          <a:cs typeface="Arial"/>
                        </a:rPr>
                        <a:t>jedná: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5270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2879">
                <a:tc gridSpan="2">
                  <a:txBody>
                    <a:bodyPr/>
                    <a:lstStyle/>
                    <a:p>
                      <a:pPr/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34" name="object 34"/>
          <p:cNvSpPr txBox="1"/>
          <p:nvPr/>
        </p:nvSpPr>
        <p:spPr>
          <a:xfrm>
            <a:off x="340423" y="654761"/>
            <a:ext cx="6877050" cy="7258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b="1">
                <a:latin typeface="Arial"/>
                <a:cs typeface="Arial"/>
              </a:rPr>
              <a:t>16)</a:t>
            </a:r>
            <a:r>
              <a:rPr dirty="0" sz="800" spc="-100" b="1">
                <a:latin typeface="Arial"/>
                <a:cs typeface="Arial"/>
              </a:rPr>
              <a:t> </a:t>
            </a:r>
            <a:r>
              <a:rPr dirty="0" sz="800" b="1">
                <a:latin typeface="Arial"/>
                <a:cs typeface="Arial"/>
              </a:rPr>
              <a:t>LITTERING</a:t>
            </a:r>
            <a:endParaRPr sz="800">
              <a:latin typeface="Arial"/>
              <a:cs typeface="Arial"/>
            </a:endParaRPr>
          </a:p>
          <a:p>
            <a:pPr algn="ctr" marL="1176020">
              <a:lnSpc>
                <a:spcPts val="635"/>
              </a:lnSpc>
              <a:spcBef>
                <a:spcPts val="695"/>
              </a:spcBef>
            </a:pPr>
            <a:r>
              <a:rPr dirty="0" sz="600" spc="10">
                <a:latin typeface="Calibri"/>
                <a:cs typeface="Calibri"/>
              </a:rPr>
              <a:t>ANO </a:t>
            </a:r>
            <a:r>
              <a:rPr dirty="0" sz="600" spc="15">
                <a:latin typeface="Calibri"/>
                <a:cs typeface="Calibri"/>
              </a:rPr>
              <a:t> </a:t>
            </a:r>
            <a:r>
              <a:rPr dirty="0" sz="600">
                <a:latin typeface="Calibri"/>
                <a:cs typeface="Calibri"/>
              </a:rPr>
              <a:t>NE</a:t>
            </a:r>
            <a:endParaRPr sz="600">
              <a:latin typeface="Calibri"/>
              <a:cs typeface="Calibri"/>
            </a:endParaRPr>
          </a:p>
          <a:p>
            <a:pPr marL="38100">
              <a:lnSpc>
                <a:spcPts val="755"/>
              </a:lnSpc>
            </a:pPr>
            <a:r>
              <a:rPr dirty="0" sz="700" b="1">
                <a:latin typeface="Arial"/>
                <a:cs typeface="Arial"/>
              </a:rPr>
              <a:t>Zabýváte </a:t>
            </a:r>
            <a:r>
              <a:rPr dirty="0" sz="700" spc="-5" b="1">
                <a:latin typeface="Arial"/>
                <a:cs typeface="Arial"/>
              </a:rPr>
              <a:t>se v </a:t>
            </a:r>
            <a:r>
              <a:rPr dirty="0" sz="700" b="1">
                <a:latin typeface="Arial"/>
                <a:cs typeface="Arial"/>
              </a:rPr>
              <a:t>rámci obecní agendy řešením tzv. litteringu </a:t>
            </a:r>
            <a:r>
              <a:rPr dirty="0" sz="700">
                <a:latin typeface="Arial"/>
                <a:cs typeface="Arial"/>
              </a:rPr>
              <a:t>(odpad volně pohozený</a:t>
            </a:r>
            <a:r>
              <a:rPr dirty="0" sz="700" spc="-85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či</a:t>
            </a:r>
            <a:endParaRPr sz="7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</a:pPr>
            <a:r>
              <a:rPr dirty="0" sz="700">
                <a:latin typeface="Arial"/>
                <a:cs typeface="Arial"/>
              </a:rPr>
              <a:t>ponechaný </a:t>
            </a:r>
            <a:r>
              <a:rPr dirty="0" sz="700" spc="-5">
                <a:latin typeface="Arial"/>
                <a:cs typeface="Arial"/>
              </a:rPr>
              <a:t>na </a:t>
            </a:r>
            <a:r>
              <a:rPr dirty="0" sz="700">
                <a:latin typeface="Arial"/>
                <a:cs typeface="Arial"/>
              </a:rPr>
              <a:t>místě pro </a:t>
            </a:r>
            <a:r>
              <a:rPr dirty="0" sz="700" spc="-5">
                <a:latin typeface="Arial"/>
                <a:cs typeface="Arial"/>
              </a:rPr>
              <a:t>něj</a:t>
            </a:r>
            <a:r>
              <a:rPr dirty="0" sz="700" spc="-75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nevyhrazeném)</a:t>
            </a:r>
            <a:r>
              <a:rPr dirty="0" sz="700" b="1">
                <a:latin typeface="Arial"/>
                <a:cs typeface="Arial"/>
              </a:rPr>
              <a:t>?</a:t>
            </a:r>
            <a:endParaRPr sz="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850">
              <a:latin typeface="Times New Roman"/>
              <a:cs typeface="Times New Roman"/>
            </a:endParaRPr>
          </a:p>
          <a:p>
            <a:pPr marL="4449445">
              <a:lnSpc>
                <a:spcPct val="100000"/>
              </a:lnSpc>
            </a:pPr>
            <a:r>
              <a:rPr dirty="0" sz="600" i="1">
                <a:latin typeface="Arial"/>
                <a:cs typeface="Arial"/>
              </a:rPr>
              <a:t>(ZAŠKRTNĚTE pole, která odpovídají použitým nástrojům a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opatřením)</a:t>
            </a:r>
            <a:endParaRPr sz="600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823334" y="3335235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823334" y="3335235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561675" y="3335235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561675" y="3335235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5300014" y="3335235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5300014" y="3335235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6038354" y="3335235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6038354" y="3335235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6044704" y="3341585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6044704" y="3341585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6781571" y="3335235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6781571" y="3335235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823334" y="35181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823334" y="35181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4561675" y="35181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4561675" y="35181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5300014" y="35181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5300014" y="35181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6038354" y="35181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6038354" y="35181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6781571" y="35181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6781571" y="35181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3823334" y="37009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3823334" y="37009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4561675" y="37009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4561675" y="37009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5300014" y="37009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5300014" y="37009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6038354" y="37009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6038354" y="37009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6781571" y="37009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6781571" y="37009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3823334" y="388387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3823334" y="388387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4561675" y="388387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4561675" y="388387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5300014" y="388387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5300014" y="388387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6038354" y="388387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6038354" y="388387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6044704" y="3890226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6044704" y="3890226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6781571" y="388387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6781571" y="388387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3823334" y="406675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3823334" y="406675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4561675" y="406675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4561675" y="406675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5300014" y="406675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5300014" y="406675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6038354" y="406675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6038354" y="406675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6781571" y="406675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6781571" y="406675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3823334" y="4249635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3823334" y="4249635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4561675" y="4249635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4561675" y="4249635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5300014" y="4249635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5300014" y="4249635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6038354" y="4249635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6038354" y="4249635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6044704" y="4255985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6044704" y="4255985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6781571" y="4249635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6781571" y="4249635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3823334" y="46153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3823334" y="46153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4561675" y="46153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4561675" y="46153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5300014" y="46153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5300014" y="46153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6038354" y="46153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6038354" y="46153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109" name="object 109"/>
          <p:cNvGraphicFramePr>
            <a:graphicFrameLocks noGrp="1"/>
          </p:cNvGraphicFramePr>
          <p:nvPr/>
        </p:nvGraphicFramePr>
        <p:xfrm>
          <a:off x="339744" y="3082944"/>
          <a:ext cx="6868159" cy="16910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61703"/>
                <a:gridCol w="738339"/>
                <a:gridCol w="738339"/>
                <a:gridCol w="738339"/>
                <a:gridCol w="738339"/>
                <a:gridCol w="743216"/>
              </a:tblGrid>
              <a:tr h="221195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b) </a:t>
                      </a:r>
                      <a:r>
                        <a:rPr dirty="0" sz="700" spc="-5" b="1">
                          <a:latin typeface="Arial"/>
                          <a:cs typeface="Arial"/>
                        </a:rPr>
                        <a:t>Jaká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území </a:t>
                      </a:r>
                      <a:r>
                        <a:rPr dirty="0" sz="700" spc="-5" b="1">
                          <a:latin typeface="Arial"/>
                          <a:cs typeface="Arial"/>
                        </a:rPr>
                        <a:t>se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pravidelně čistí od litteringu </a:t>
                      </a:r>
                      <a:r>
                        <a:rPr dirty="0" sz="700" spc="-5" b="1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kdo úklid</a:t>
                      </a:r>
                      <a:r>
                        <a:rPr dirty="0" sz="70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provádí?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12192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externí</a:t>
                      </a:r>
                      <a:r>
                        <a:rPr dirty="0" sz="700" spc="-10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firma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284480" marR="68580" indent="-163195">
                        <a:lnSpc>
                          <a:spcPts val="800"/>
                        </a:lnSpc>
                        <a:spcBef>
                          <a:spcPts val="30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zaměstnanci 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obce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156210" marR="102870" indent="19685">
                        <a:lnSpc>
                          <a:spcPts val="800"/>
                        </a:lnSpc>
                        <a:spcBef>
                          <a:spcPts val="30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nezisková 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organizace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12192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dobrovolníci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250190" marR="53340" indent="-143510">
                        <a:lnSpc>
                          <a:spcPts val="800"/>
                        </a:lnSpc>
                        <a:spcBef>
                          <a:spcPts val="30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toto území</a:t>
                      </a:r>
                      <a:r>
                        <a:rPr dirty="0" sz="700" spc="-9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 b="1">
                          <a:latin typeface="Arial"/>
                          <a:cs typeface="Arial"/>
                        </a:rPr>
                        <a:t>se 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nečistí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intravilán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obce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městský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park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lesy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na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území</a:t>
                      </a:r>
                      <a:r>
                        <a:rPr dirty="0" sz="7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obce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vodní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plocha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koryto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řeky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stezky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 gridSpan="6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jiné</a:t>
                      </a:r>
                      <a:r>
                        <a:rPr dirty="0" sz="700" spc="-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území: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2879"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10" name="object 110"/>
          <p:cNvSpPr/>
          <p:nvPr/>
        </p:nvSpPr>
        <p:spPr>
          <a:xfrm>
            <a:off x="6781571" y="46153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6781571" y="46153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 txBox="1"/>
          <p:nvPr/>
        </p:nvSpPr>
        <p:spPr>
          <a:xfrm>
            <a:off x="4220971" y="2989516"/>
            <a:ext cx="2981325" cy="105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i="1">
                <a:latin typeface="Arial"/>
                <a:cs typeface="Arial"/>
              </a:rPr>
              <a:t>(ZAŠKRTNĚTE pole, která odpovídají subjektům uklízejícím littering v daných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územích)</a:t>
            </a:r>
            <a:endParaRPr sz="600">
              <a:latin typeface="Arial"/>
              <a:cs typeface="Arial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238823" y="5097780"/>
            <a:ext cx="7086600" cy="2103120"/>
          </a:xfrm>
          <a:custGeom>
            <a:avLst/>
            <a:gdLst/>
            <a:ahLst/>
            <a:cxnLst/>
            <a:rect l="l" t="t" r="r" b="b"/>
            <a:pathLst>
              <a:path w="7086600" h="2103120">
                <a:moveTo>
                  <a:pt x="70408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2057400"/>
                </a:lnTo>
                <a:lnTo>
                  <a:pt x="3593" y="2075195"/>
                </a:lnTo>
                <a:lnTo>
                  <a:pt x="13392" y="2089727"/>
                </a:lnTo>
                <a:lnTo>
                  <a:pt x="27924" y="2099526"/>
                </a:lnTo>
                <a:lnTo>
                  <a:pt x="45720" y="2103120"/>
                </a:lnTo>
                <a:lnTo>
                  <a:pt x="7040880" y="2103120"/>
                </a:lnTo>
                <a:lnTo>
                  <a:pt x="7058675" y="2099526"/>
                </a:lnTo>
                <a:lnTo>
                  <a:pt x="7073207" y="2089727"/>
                </a:lnTo>
                <a:lnTo>
                  <a:pt x="7083006" y="2075195"/>
                </a:lnTo>
                <a:lnTo>
                  <a:pt x="7086600" y="2057400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close/>
              </a:path>
            </a:pathLst>
          </a:custGeom>
          <a:solidFill>
            <a:srgbClr val="E9E9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238823" y="5097780"/>
            <a:ext cx="7086600" cy="2103120"/>
          </a:xfrm>
          <a:custGeom>
            <a:avLst/>
            <a:gdLst/>
            <a:ahLst/>
            <a:cxnLst/>
            <a:rect l="l" t="t" r="r" b="b"/>
            <a:pathLst>
              <a:path w="7086600" h="2103120">
                <a:moveTo>
                  <a:pt x="0" y="45720"/>
                </a:moveTo>
                <a:lnTo>
                  <a:pt x="0" y="2057400"/>
                </a:lnTo>
                <a:lnTo>
                  <a:pt x="3593" y="2075195"/>
                </a:lnTo>
                <a:lnTo>
                  <a:pt x="13392" y="2089727"/>
                </a:lnTo>
                <a:lnTo>
                  <a:pt x="27924" y="2099526"/>
                </a:lnTo>
                <a:lnTo>
                  <a:pt x="45720" y="2103120"/>
                </a:lnTo>
                <a:lnTo>
                  <a:pt x="7040880" y="2103120"/>
                </a:lnTo>
                <a:lnTo>
                  <a:pt x="7058675" y="2099526"/>
                </a:lnTo>
                <a:lnTo>
                  <a:pt x="7073207" y="2089727"/>
                </a:lnTo>
                <a:lnTo>
                  <a:pt x="7083006" y="2075195"/>
                </a:lnTo>
                <a:lnTo>
                  <a:pt x="7086600" y="2057400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457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 txBox="1"/>
          <p:nvPr/>
        </p:nvSpPr>
        <p:spPr>
          <a:xfrm>
            <a:off x="340423" y="5142306"/>
            <a:ext cx="2966720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b="1">
                <a:latin typeface="Arial"/>
                <a:cs typeface="Arial"/>
              </a:rPr>
              <a:t>17) ODPADKOVÉ KOŠE </a:t>
            </a:r>
            <a:r>
              <a:rPr dirty="0" sz="800" spc="-5" b="1">
                <a:latin typeface="Arial"/>
                <a:cs typeface="Arial"/>
              </a:rPr>
              <a:t>NA </a:t>
            </a:r>
            <a:r>
              <a:rPr dirty="0" sz="800" b="1">
                <a:latin typeface="Arial"/>
                <a:cs typeface="Arial"/>
              </a:rPr>
              <a:t>VEŘEJNÝCH</a:t>
            </a:r>
            <a:r>
              <a:rPr dirty="0" sz="800" spc="-90" b="1">
                <a:latin typeface="Arial"/>
                <a:cs typeface="Arial"/>
              </a:rPr>
              <a:t> </a:t>
            </a:r>
            <a:r>
              <a:rPr dirty="0" sz="800" b="1">
                <a:latin typeface="Arial"/>
                <a:cs typeface="Arial"/>
              </a:rPr>
              <a:t>PROSTRANSTVÍCH</a:t>
            </a:r>
            <a:endParaRPr sz="800">
              <a:latin typeface="Arial"/>
              <a:cs typeface="Arial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4240364" y="5216068"/>
            <a:ext cx="2973705" cy="105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i="1">
                <a:latin typeface="Arial"/>
                <a:cs typeface="Arial"/>
              </a:rPr>
              <a:t>(do tabulky vyplňte ČÍSLEM počet košů, množství v tunách a náklady v Kč za rok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2023)</a:t>
            </a:r>
            <a:endParaRPr sz="600">
              <a:latin typeface="Arial"/>
              <a:cs typeface="Arial"/>
            </a:endParaRPr>
          </a:p>
        </p:txBody>
      </p:sp>
      <p:graphicFrame>
        <p:nvGraphicFramePr>
          <p:cNvPr id="117" name="object 117"/>
          <p:cNvGraphicFramePr>
            <a:graphicFrameLocks noGrp="1"/>
          </p:cNvGraphicFramePr>
          <p:nvPr/>
        </p:nvGraphicFramePr>
        <p:xfrm>
          <a:off x="339744" y="5318652"/>
          <a:ext cx="6873240" cy="16929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61715"/>
                <a:gridCol w="1233995"/>
                <a:gridCol w="1233995"/>
                <a:gridCol w="1233995"/>
              </a:tblGrid>
              <a:tr h="4244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komodita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počet košů </a:t>
                      </a:r>
                      <a:r>
                        <a:rPr dirty="0" sz="700" spc="-5" b="1">
                          <a:latin typeface="Arial"/>
                          <a:cs typeface="Arial"/>
                        </a:rPr>
                        <a:t>v</a:t>
                      </a:r>
                      <a:r>
                        <a:rPr dirty="0" sz="700" spc="-9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obci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83515" marR="17589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množství</a:t>
                      </a:r>
                      <a:r>
                        <a:rPr dirty="0" sz="7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sebraného  odpadu*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(v</a:t>
                      </a:r>
                      <a:r>
                        <a:rPr dirty="0" sz="700" spc="-105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tunách)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náklady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na sběr </a:t>
                      </a:r>
                      <a:r>
                        <a:rPr dirty="0" sz="700" spc="-5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7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svoz*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(v</a:t>
                      </a:r>
                      <a:r>
                        <a:rPr dirty="0" sz="700" spc="-1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Kč)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papír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631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plast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631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sklo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631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nápojový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karton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631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kov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631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směsný komunální</a:t>
                      </a:r>
                      <a:r>
                        <a:rPr dirty="0" sz="7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odpad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631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6350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18" name="object 118"/>
          <p:cNvSpPr txBox="1"/>
          <p:nvPr/>
        </p:nvSpPr>
        <p:spPr>
          <a:xfrm>
            <a:off x="3244481" y="7027595"/>
            <a:ext cx="3968750" cy="105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i="1">
                <a:latin typeface="Arial"/>
                <a:cs typeface="Arial"/>
              </a:rPr>
              <a:t>* údaje uvádějte, pouze pokud jste schopni je vyčíslit odděleně od ostatních způsobů sběru (evidujete je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samostatně)</a:t>
            </a:r>
            <a:endParaRPr sz="600">
              <a:latin typeface="Arial"/>
              <a:cs typeface="Arial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353123" y="7406754"/>
            <a:ext cx="1000125" cy="216535"/>
          </a:xfrm>
          <a:custGeom>
            <a:avLst/>
            <a:gdLst/>
            <a:ahLst/>
            <a:cxnLst/>
            <a:rect l="l" t="t" r="r" b="b"/>
            <a:pathLst>
              <a:path w="1000125" h="216534">
                <a:moveTo>
                  <a:pt x="999794" y="0"/>
                </a:moveTo>
                <a:lnTo>
                  <a:pt x="0" y="0"/>
                </a:lnTo>
                <a:lnTo>
                  <a:pt x="0" y="216001"/>
                </a:lnTo>
                <a:lnTo>
                  <a:pt x="6350" y="209651"/>
                </a:lnTo>
                <a:lnTo>
                  <a:pt x="6350" y="6350"/>
                </a:lnTo>
                <a:lnTo>
                  <a:pt x="993444" y="6350"/>
                </a:lnTo>
                <a:lnTo>
                  <a:pt x="9997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353123" y="7406754"/>
            <a:ext cx="1000125" cy="216535"/>
          </a:xfrm>
          <a:custGeom>
            <a:avLst/>
            <a:gdLst/>
            <a:ahLst/>
            <a:cxnLst/>
            <a:rect l="l" t="t" r="r" b="b"/>
            <a:pathLst>
              <a:path w="1000125" h="216534">
                <a:moveTo>
                  <a:pt x="999794" y="0"/>
                </a:moveTo>
                <a:lnTo>
                  <a:pt x="993444" y="6350"/>
                </a:lnTo>
                <a:lnTo>
                  <a:pt x="993444" y="209651"/>
                </a:lnTo>
                <a:lnTo>
                  <a:pt x="6350" y="209651"/>
                </a:lnTo>
                <a:lnTo>
                  <a:pt x="0" y="216001"/>
                </a:lnTo>
                <a:lnTo>
                  <a:pt x="999794" y="216001"/>
                </a:lnTo>
                <a:lnTo>
                  <a:pt x="9997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359473" y="7413104"/>
            <a:ext cx="987425" cy="203835"/>
          </a:xfrm>
          <a:custGeom>
            <a:avLst/>
            <a:gdLst/>
            <a:ahLst/>
            <a:cxnLst/>
            <a:rect l="l" t="t" r="r" b="b"/>
            <a:pathLst>
              <a:path w="987425" h="203834">
                <a:moveTo>
                  <a:pt x="987094" y="0"/>
                </a:moveTo>
                <a:lnTo>
                  <a:pt x="0" y="0"/>
                </a:lnTo>
                <a:lnTo>
                  <a:pt x="0" y="203301"/>
                </a:lnTo>
                <a:lnTo>
                  <a:pt x="6350" y="196951"/>
                </a:lnTo>
                <a:lnTo>
                  <a:pt x="6350" y="6350"/>
                </a:lnTo>
                <a:lnTo>
                  <a:pt x="980744" y="6350"/>
                </a:lnTo>
                <a:lnTo>
                  <a:pt x="98709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359473" y="7413104"/>
            <a:ext cx="987425" cy="203835"/>
          </a:xfrm>
          <a:custGeom>
            <a:avLst/>
            <a:gdLst/>
            <a:ahLst/>
            <a:cxnLst/>
            <a:rect l="l" t="t" r="r" b="b"/>
            <a:pathLst>
              <a:path w="987425" h="203834">
                <a:moveTo>
                  <a:pt x="987094" y="0"/>
                </a:moveTo>
                <a:lnTo>
                  <a:pt x="980744" y="6350"/>
                </a:lnTo>
                <a:lnTo>
                  <a:pt x="980744" y="196951"/>
                </a:lnTo>
                <a:lnTo>
                  <a:pt x="6350" y="196951"/>
                </a:lnTo>
                <a:lnTo>
                  <a:pt x="0" y="203301"/>
                </a:lnTo>
                <a:lnTo>
                  <a:pt x="987094" y="203301"/>
                </a:lnTo>
                <a:lnTo>
                  <a:pt x="987094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 txBox="1"/>
          <p:nvPr/>
        </p:nvSpPr>
        <p:spPr>
          <a:xfrm>
            <a:off x="353123" y="7406754"/>
            <a:ext cx="1000125" cy="216535"/>
          </a:xfrm>
          <a:prstGeom prst="rect">
            <a:avLst/>
          </a:prstGeom>
          <a:solidFill>
            <a:srgbClr val="D3D0C7"/>
          </a:solidFill>
        </p:spPr>
        <p:txBody>
          <a:bodyPr wrap="square" lIns="0" tIns="12700" rIns="0" bIns="0" rtlCol="0" vert="horz">
            <a:spAutoFit/>
          </a:bodyPr>
          <a:lstStyle/>
          <a:p>
            <a:pPr marL="156210">
              <a:lnSpc>
                <a:spcPct val="100000"/>
              </a:lnSpc>
              <a:spcBef>
                <a:spcPts val="100"/>
              </a:spcBef>
            </a:pPr>
            <a:r>
              <a:rPr dirty="0" sz="1000" spc="15">
                <a:latin typeface="Calibri"/>
                <a:cs typeface="Calibri"/>
              </a:rPr>
              <a:t>Zkontrolovat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24" name="object 124"/>
          <p:cNvSpPr/>
          <p:nvPr/>
        </p:nvSpPr>
        <p:spPr>
          <a:xfrm>
            <a:off x="1496123" y="7406754"/>
            <a:ext cx="914400" cy="216535"/>
          </a:xfrm>
          <a:custGeom>
            <a:avLst/>
            <a:gdLst/>
            <a:ahLst/>
            <a:cxnLst/>
            <a:rect l="l" t="t" r="r" b="b"/>
            <a:pathLst>
              <a:path w="914400" h="216534">
                <a:moveTo>
                  <a:pt x="914400" y="0"/>
                </a:moveTo>
                <a:lnTo>
                  <a:pt x="0" y="0"/>
                </a:lnTo>
                <a:lnTo>
                  <a:pt x="0" y="216001"/>
                </a:lnTo>
                <a:lnTo>
                  <a:pt x="6350" y="209651"/>
                </a:lnTo>
                <a:lnTo>
                  <a:pt x="6350" y="6350"/>
                </a:lnTo>
                <a:lnTo>
                  <a:pt x="908050" y="6350"/>
                </a:lnTo>
                <a:lnTo>
                  <a:pt x="914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1496123" y="7406754"/>
            <a:ext cx="914400" cy="216535"/>
          </a:xfrm>
          <a:custGeom>
            <a:avLst/>
            <a:gdLst/>
            <a:ahLst/>
            <a:cxnLst/>
            <a:rect l="l" t="t" r="r" b="b"/>
            <a:pathLst>
              <a:path w="914400" h="216534">
                <a:moveTo>
                  <a:pt x="914400" y="0"/>
                </a:moveTo>
                <a:lnTo>
                  <a:pt x="908050" y="6350"/>
                </a:lnTo>
                <a:lnTo>
                  <a:pt x="908050" y="209651"/>
                </a:lnTo>
                <a:lnTo>
                  <a:pt x="6350" y="209651"/>
                </a:lnTo>
                <a:lnTo>
                  <a:pt x="0" y="216001"/>
                </a:lnTo>
                <a:lnTo>
                  <a:pt x="914400" y="216001"/>
                </a:lnTo>
                <a:lnTo>
                  <a:pt x="914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1502473" y="7413104"/>
            <a:ext cx="901700" cy="203835"/>
          </a:xfrm>
          <a:custGeom>
            <a:avLst/>
            <a:gdLst/>
            <a:ahLst/>
            <a:cxnLst/>
            <a:rect l="l" t="t" r="r" b="b"/>
            <a:pathLst>
              <a:path w="901700" h="203834">
                <a:moveTo>
                  <a:pt x="901700" y="0"/>
                </a:moveTo>
                <a:lnTo>
                  <a:pt x="0" y="0"/>
                </a:lnTo>
                <a:lnTo>
                  <a:pt x="0" y="203301"/>
                </a:lnTo>
                <a:lnTo>
                  <a:pt x="6350" y="196951"/>
                </a:lnTo>
                <a:lnTo>
                  <a:pt x="6350" y="6350"/>
                </a:lnTo>
                <a:lnTo>
                  <a:pt x="895350" y="6350"/>
                </a:lnTo>
                <a:lnTo>
                  <a:pt x="901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1502473" y="7413104"/>
            <a:ext cx="901700" cy="203835"/>
          </a:xfrm>
          <a:custGeom>
            <a:avLst/>
            <a:gdLst/>
            <a:ahLst/>
            <a:cxnLst/>
            <a:rect l="l" t="t" r="r" b="b"/>
            <a:pathLst>
              <a:path w="901700" h="203834">
                <a:moveTo>
                  <a:pt x="901700" y="0"/>
                </a:moveTo>
                <a:lnTo>
                  <a:pt x="895350" y="6350"/>
                </a:lnTo>
                <a:lnTo>
                  <a:pt x="895350" y="196951"/>
                </a:lnTo>
                <a:lnTo>
                  <a:pt x="6350" y="196951"/>
                </a:lnTo>
                <a:lnTo>
                  <a:pt x="0" y="203301"/>
                </a:lnTo>
                <a:lnTo>
                  <a:pt x="901700" y="203301"/>
                </a:lnTo>
                <a:lnTo>
                  <a:pt x="90170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 txBox="1"/>
          <p:nvPr/>
        </p:nvSpPr>
        <p:spPr>
          <a:xfrm>
            <a:off x="1496123" y="7406754"/>
            <a:ext cx="914400" cy="216535"/>
          </a:xfrm>
          <a:prstGeom prst="rect">
            <a:avLst/>
          </a:prstGeom>
          <a:solidFill>
            <a:srgbClr val="D3D0C7"/>
          </a:solidFill>
        </p:spPr>
        <p:txBody>
          <a:bodyPr wrap="square" lIns="0" tIns="12700" rIns="0" bIns="0" rtlCol="0" vert="horz">
            <a:spAutoFit/>
          </a:bodyPr>
          <a:lstStyle/>
          <a:p>
            <a:pPr marL="302895">
              <a:lnSpc>
                <a:spcPct val="100000"/>
              </a:lnSpc>
              <a:spcBef>
                <a:spcPts val="100"/>
              </a:spcBef>
            </a:pPr>
            <a:r>
              <a:rPr dirty="0" sz="1000" spc="10">
                <a:latin typeface="Calibri"/>
                <a:cs typeface="Calibri"/>
              </a:rPr>
              <a:t>Uložit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2524823" y="7406754"/>
            <a:ext cx="914400" cy="216535"/>
          </a:xfrm>
          <a:custGeom>
            <a:avLst/>
            <a:gdLst/>
            <a:ahLst/>
            <a:cxnLst/>
            <a:rect l="l" t="t" r="r" b="b"/>
            <a:pathLst>
              <a:path w="914400" h="216534">
                <a:moveTo>
                  <a:pt x="914400" y="0"/>
                </a:moveTo>
                <a:lnTo>
                  <a:pt x="0" y="0"/>
                </a:lnTo>
                <a:lnTo>
                  <a:pt x="0" y="216001"/>
                </a:lnTo>
                <a:lnTo>
                  <a:pt x="6350" y="209651"/>
                </a:lnTo>
                <a:lnTo>
                  <a:pt x="6350" y="6350"/>
                </a:lnTo>
                <a:lnTo>
                  <a:pt x="908050" y="6350"/>
                </a:lnTo>
                <a:lnTo>
                  <a:pt x="914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2524823" y="7406754"/>
            <a:ext cx="914400" cy="216535"/>
          </a:xfrm>
          <a:custGeom>
            <a:avLst/>
            <a:gdLst/>
            <a:ahLst/>
            <a:cxnLst/>
            <a:rect l="l" t="t" r="r" b="b"/>
            <a:pathLst>
              <a:path w="914400" h="216534">
                <a:moveTo>
                  <a:pt x="914400" y="0"/>
                </a:moveTo>
                <a:lnTo>
                  <a:pt x="908050" y="6350"/>
                </a:lnTo>
                <a:lnTo>
                  <a:pt x="908050" y="209651"/>
                </a:lnTo>
                <a:lnTo>
                  <a:pt x="6350" y="209651"/>
                </a:lnTo>
                <a:lnTo>
                  <a:pt x="0" y="216001"/>
                </a:lnTo>
                <a:lnTo>
                  <a:pt x="914400" y="216001"/>
                </a:lnTo>
                <a:lnTo>
                  <a:pt x="914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2531173" y="7413104"/>
            <a:ext cx="901700" cy="203835"/>
          </a:xfrm>
          <a:custGeom>
            <a:avLst/>
            <a:gdLst/>
            <a:ahLst/>
            <a:cxnLst/>
            <a:rect l="l" t="t" r="r" b="b"/>
            <a:pathLst>
              <a:path w="901700" h="203834">
                <a:moveTo>
                  <a:pt x="901700" y="0"/>
                </a:moveTo>
                <a:lnTo>
                  <a:pt x="0" y="0"/>
                </a:lnTo>
                <a:lnTo>
                  <a:pt x="0" y="203301"/>
                </a:lnTo>
                <a:lnTo>
                  <a:pt x="6350" y="196951"/>
                </a:lnTo>
                <a:lnTo>
                  <a:pt x="6350" y="6350"/>
                </a:lnTo>
                <a:lnTo>
                  <a:pt x="895350" y="6350"/>
                </a:lnTo>
                <a:lnTo>
                  <a:pt x="901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2531173" y="7413104"/>
            <a:ext cx="901700" cy="203835"/>
          </a:xfrm>
          <a:custGeom>
            <a:avLst/>
            <a:gdLst/>
            <a:ahLst/>
            <a:cxnLst/>
            <a:rect l="l" t="t" r="r" b="b"/>
            <a:pathLst>
              <a:path w="901700" h="203834">
                <a:moveTo>
                  <a:pt x="901700" y="0"/>
                </a:moveTo>
                <a:lnTo>
                  <a:pt x="895350" y="6350"/>
                </a:lnTo>
                <a:lnTo>
                  <a:pt x="895350" y="196951"/>
                </a:lnTo>
                <a:lnTo>
                  <a:pt x="6350" y="196951"/>
                </a:lnTo>
                <a:lnTo>
                  <a:pt x="0" y="203301"/>
                </a:lnTo>
                <a:lnTo>
                  <a:pt x="901700" y="203301"/>
                </a:lnTo>
                <a:lnTo>
                  <a:pt x="90170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 txBox="1"/>
          <p:nvPr/>
        </p:nvSpPr>
        <p:spPr>
          <a:xfrm>
            <a:off x="2524823" y="7406754"/>
            <a:ext cx="914400" cy="216535"/>
          </a:xfrm>
          <a:prstGeom prst="rect">
            <a:avLst/>
          </a:prstGeom>
          <a:solidFill>
            <a:srgbClr val="D3D0C7"/>
          </a:solidFill>
        </p:spPr>
        <p:txBody>
          <a:bodyPr wrap="square" lIns="0" tIns="12700" rIns="0" bIns="0" rtlCol="0" vert="horz">
            <a:spAutoFit/>
          </a:bodyPr>
          <a:lstStyle/>
          <a:p>
            <a:pPr marL="174625">
              <a:lnSpc>
                <a:spcPct val="100000"/>
              </a:lnSpc>
              <a:spcBef>
                <a:spcPts val="100"/>
              </a:spcBef>
            </a:pPr>
            <a:r>
              <a:rPr dirty="0" sz="1000" spc="10">
                <a:latin typeface="Calibri"/>
                <a:cs typeface="Calibri"/>
              </a:rPr>
              <a:t>Vytisknout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3553523" y="7406754"/>
            <a:ext cx="1257300" cy="216535"/>
          </a:xfrm>
          <a:custGeom>
            <a:avLst/>
            <a:gdLst/>
            <a:ahLst/>
            <a:cxnLst/>
            <a:rect l="l" t="t" r="r" b="b"/>
            <a:pathLst>
              <a:path w="1257300" h="216534">
                <a:moveTo>
                  <a:pt x="1257300" y="0"/>
                </a:moveTo>
                <a:lnTo>
                  <a:pt x="0" y="0"/>
                </a:lnTo>
                <a:lnTo>
                  <a:pt x="0" y="216001"/>
                </a:lnTo>
                <a:lnTo>
                  <a:pt x="6350" y="209651"/>
                </a:lnTo>
                <a:lnTo>
                  <a:pt x="6350" y="6350"/>
                </a:lnTo>
                <a:lnTo>
                  <a:pt x="1250950" y="6350"/>
                </a:lnTo>
                <a:lnTo>
                  <a:pt x="12573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3553523" y="7406754"/>
            <a:ext cx="1257300" cy="216535"/>
          </a:xfrm>
          <a:custGeom>
            <a:avLst/>
            <a:gdLst/>
            <a:ahLst/>
            <a:cxnLst/>
            <a:rect l="l" t="t" r="r" b="b"/>
            <a:pathLst>
              <a:path w="1257300" h="216534">
                <a:moveTo>
                  <a:pt x="1257300" y="0"/>
                </a:moveTo>
                <a:lnTo>
                  <a:pt x="1250950" y="6350"/>
                </a:lnTo>
                <a:lnTo>
                  <a:pt x="1250950" y="209651"/>
                </a:lnTo>
                <a:lnTo>
                  <a:pt x="6350" y="209651"/>
                </a:lnTo>
                <a:lnTo>
                  <a:pt x="0" y="216001"/>
                </a:lnTo>
                <a:lnTo>
                  <a:pt x="1257300" y="216001"/>
                </a:lnTo>
                <a:lnTo>
                  <a:pt x="12573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3559873" y="7413104"/>
            <a:ext cx="1244600" cy="203835"/>
          </a:xfrm>
          <a:custGeom>
            <a:avLst/>
            <a:gdLst/>
            <a:ahLst/>
            <a:cxnLst/>
            <a:rect l="l" t="t" r="r" b="b"/>
            <a:pathLst>
              <a:path w="1244600" h="203834">
                <a:moveTo>
                  <a:pt x="1244600" y="0"/>
                </a:moveTo>
                <a:lnTo>
                  <a:pt x="0" y="0"/>
                </a:lnTo>
                <a:lnTo>
                  <a:pt x="0" y="203301"/>
                </a:lnTo>
                <a:lnTo>
                  <a:pt x="6350" y="196951"/>
                </a:lnTo>
                <a:lnTo>
                  <a:pt x="6350" y="6350"/>
                </a:lnTo>
                <a:lnTo>
                  <a:pt x="1238250" y="6350"/>
                </a:lnTo>
                <a:lnTo>
                  <a:pt x="1244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3559873" y="7413104"/>
            <a:ext cx="1244600" cy="203835"/>
          </a:xfrm>
          <a:custGeom>
            <a:avLst/>
            <a:gdLst/>
            <a:ahLst/>
            <a:cxnLst/>
            <a:rect l="l" t="t" r="r" b="b"/>
            <a:pathLst>
              <a:path w="1244600" h="203834">
                <a:moveTo>
                  <a:pt x="1244600" y="0"/>
                </a:moveTo>
                <a:lnTo>
                  <a:pt x="1238250" y="6350"/>
                </a:lnTo>
                <a:lnTo>
                  <a:pt x="1238250" y="196951"/>
                </a:lnTo>
                <a:lnTo>
                  <a:pt x="6350" y="196951"/>
                </a:lnTo>
                <a:lnTo>
                  <a:pt x="0" y="203301"/>
                </a:lnTo>
                <a:lnTo>
                  <a:pt x="1244600" y="203301"/>
                </a:lnTo>
                <a:lnTo>
                  <a:pt x="124460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 txBox="1"/>
          <p:nvPr/>
        </p:nvSpPr>
        <p:spPr>
          <a:xfrm>
            <a:off x="3553523" y="7406754"/>
            <a:ext cx="1257300" cy="216535"/>
          </a:xfrm>
          <a:prstGeom prst="rect">
            <a:avLst/>
          </a:prstGeom>
          <a:solidFill>
            <a:srgbClr val="D3D0C7"/>
          </a:solidFill>
        </p:spPr>
        <p:txBody>
          <a:bodyPr wrap="square" lIns="0" tIns="12700" rIns="0" bIns="0" rtlCol="0" vert="horz">
            <a:spAutoFit/>
          </a:bodyPr>
          <a:lstStyle/>
          <a:p>
            <a:pPr marL="135890">
              <a:lnSpc>
                <a:spcPct val="100000"/>
              </a:lnSpc>
              <a:spcBef>
                <a:spcPts val="100"/>
              </a:spcBef>
            </a:pPr>
            <a:r>
              <a:rPr dirty="0" sz="1000" spc="10">
                <a:latin typeface="Calibri"/>
                <a:cs typeface="Calibri"/>
              </a:rPr>
              <a:t>Odeslat</a:t>
            </a:r>
            <a:r>
              <a:rPr dirty="0" sz="1000" spc="-10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e-mailem*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40" name="object 14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50"/>
              </a:spcBef>
            </a:pPr>
            <a:r>
              <a:rPr dirty="0"/>
              <a:t>Elektronický</a:t>
            </a:r>
            <a:r>
              <a:rPr dirty="0" spc="-10"/>
              <a:t> </a:t>
            </a:r>
            <a:r>
              <a:rPr dirty="0"/>
              <a:t>formulář</a:t>
            </a:r>
            <a:r>
              <a:rPr dirty="0" spc="-10"/>
              <a:t> </a:t>
            </a:r>
            <a:r>
              <a:rPr dirty="0"/>
              <a:t>dotazníku</a:t>
            </a:r>
            <a:r>
              <a:rPr dirty="0" spc="-10"/>
              <a:t> </a:t>
            </a:r>
            <a:r>
              <a:rPr dirty="0"/>
              <a:t>včetně</a:t>
            </a:r>
            <a:r>
              <a:rPr dirty="0" spc="-10"/>
              <a:t> </a:t>
            </a:r>
            <a:r>
              <a:rPr dirty="0"/>
              <a:t>podrobného</a:t>
            </a:r>
            <a:r>
              <a:rPr dirty="0" spc="-10"/>
              <a:t> </a:t>
            </a:r>
            <a:r>
              <a:rPr dirty="0"/>
              <a:t>návodu</a:t>
            </a:r>
            <a:r>
              <a:rPr dirty="0" spc="-10"/>
              <a:t> </a:t>
            </a:r>
            <a:r>
              <a:rPr dirty="0"/>
              <a:t>k</a:t>
            </a:r>
            <a:r>
              <a:rPr dirty="0" spc="-10"/>
              <a:t> </a:t>
            </a:r>
            <a:r>
              <a:rPr dirty="0"/>
              <a:t>jeho</a:t>
            </a:r>
            <a:r>
              <a:rPr dirty="0" spc="-10"/>
              <a:t> </a:t>
            </a:r>
            <a:r>
              <a:rPr dirty="0"/>
              <a:t>vyplnění</a:t>
            </a:r>
            <a:r>
              <a:rPr dirty="0" spc="-10"/>
              <a:t> </a:t>
            </a:r>
            <a:r>
              <a:rPr dirty="0"/>
              <a:t>naleznete</a:t>
            </a:r>
            <a:r>
              <a:rPr dirty="0" spc="-10"/>
              <a:t> </a:t>
            </a:r>
            <a:r>
              <a:rPr dirty="0"/>
              <a:t>na</a:t>
            </a:r>
            <a:r>
              <a:rPr dirty="0" spc="-10"/>
              <a:t> </a:t>
            </a:r>
            <a:r>
              <a:rPr dirty="0"/>
              <a:t>internetových</a:t>
            </a:r>
            <a:r>
              <a:rPr dirty="0" spc="-10"/>
              <a:t> </a:t>
            </a:r>
            <a:r>
              <a:rPr dirty="0"/>
              <a:t>stránkách</a:t>
            </a:r>
            <a:r>
              <a:rPr dirty="0" spc="-10"/>
              <a:t> </a:t>
            </a:r>
            <a:r>
              <a:rPr dirty="0">
                <a:hlinkClick r:id="rId3"/>
              </a:rPr>
              <a:t>www.ekokom.cz. </a:t>
            </a:r>
            <a:r>
              <a:rPr dirty="0"/>
              <a:t> V</a:t>
            </a:r>
            <a:r>
              <a:rPr dirty="0" spc="-15"/>
              <a:t> </a:t>
            </a:r>
            <a:r>
              <a:rPr dirty="0"/>
              <a:t>případě</a:t>
            </a:r>
            <a:r>
              <a:rPr dirty="0" spc="-15"/>
              <a:t> </a:t>
            </a:r>
            <a:r>
              <a:rPr dirty="0"/>
              <a:t>jakýchkoliv</a:t>
            </a:r>
            <a:r>
              <a:rPr dirty="0" spc="-15"/>
              <a:t> </a:t>
            </a:r>
            <a:r>
              <a:rPr dirty="0"/>
              <a:t>potíží</a:t>
            </a:r>
            <a:r>
              <a:rPr dirty="0" spc="-15"/>
              <a:t> </a:t>
            </a:r>
            <a:r>
              <a:rPr dirty="0"/>
              <a:t>s</a:t>
            </a:r>
            <a:r>
              <a:rPr dirty="0" spc="-15"/>
              <a:t> </a:t>
            </a:r>
            <a:r>
              <a:rPr dirty="0"/>
              <a:t>vyplněním</a:t>
            </a:r>
            <a:r>
              <a:rPr dirty="0" spc="-15"/>
              <a:t> </a:t>
            </a:r>
            <a:r>
              <a:rPr dirty="0"/>
              <a:t>dotazníku</a:t>
            </a:r>
            <a:r>
              <a:rPr dirty="0" spc="-15"/>
              <a:t> </a:t>
            </a:r>
            <a:r>
              <a:rPr dirty="0"/>
              <a:t>kontaktujte</a:t>
            </a:r>
            <a:r>
              <a:rPr dirty="0" spc="-15"/>
              <a:t> </a:t>
            </a:r>
            <a:r>
              <a:rPr dirty="0"/>
              <a:t>příslušného</a:t>
            </a:r>
            <a:r>
              <a:rPr dirty="0" spc="-15"/>
              <a:t> </a:t>
            </a:r>
            <a:r>
              <a:rPr dirty="0"/>
              <a:t>regionálního</a:t>
            </a:r>
            <a:r>
              <a:rPr dirty="0" spc="-15"/>
              <a:t> </a:t>
            </a:r>
            <a:r>
              <a:rPr dirty="0"/>
              <a:t>manažera.</a:t>
            </a:r>
          </a:p>
        </p:txBody>
      </p:sp>
      <p:sp>
        <p:nvSpPr>
          <p:cNvPr id="141" name="object 141"/>
          <p:cNvSpPr txBox="1"/>
          <p:nvPr/>
        </p:nvSpPr>
        <p:spPr>
          <a:xfrm>
            <a:off x="4100855" y="10425704"/>
            <a:ext cx="2637790" cy="17272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500">
                <a:latin typeface="Arial"/>
                <a:cs typeface="Arial"/>
              </a:rPr>
              <a:t>*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V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případě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statutárních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měst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je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termín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odevzdání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Smlouvou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prodloužen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do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31.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března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2024.</a:t>
            </a:r>
            <a:endParaRPr sz="500">
              <a:latin typeface="Arial"/>
              <a:cs typeface="Arial"/>
            </a:endParaRPr>
          </a:p>
          <a:p>
            <a:pPr marL="502920">
              <a:lnSpc>
                <a:spcPct val="100000"/>
              </a:lnSpc>
            </a:pPr>
            <a:r>
              <a:rPr dirty="0" sz="500">
                <a:latin typeface="Arial"/>
                <a:cs typeface="Arial"/>
              </a:rPr>
              <a:t>**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V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případě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Smlouvy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obcemi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platné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od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roku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2014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se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jedná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o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Přílohu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č.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2.</a:t>
            </a:r>
            <a:endParaRPr sz="500">
              <a:latin typeface="Arial"/>
              <a:cs typeface="Arial"/>
            </a:endParaRPr>
          </a:p>
        </p:txBody>
      </p:sp>
      <p:sp>
        <p:nvSpPr>
          <p:cNvPr id="142" name="object 14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0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/>
              <a:t>Verze</a:t>
            </a:r>
            <a:r>
              <a:rPr dirty="0" spc="-105"/>
              <a:t> </a:t>
            </a:r>
            <a:r>
              <a:rPr dirty="0"/>
              <a:t>11.00</a:t>
            </a:r>
          </a:p>
        </p:txBody>
      </p:sp>
      <p:sp>
        <p:nvSpPr>
          <p:cNvPr id="139" name="object 139"/>
          <p:cNvSpPr txBox="1"/>
          <p:nvPr/>
        </p:nvSpPr>
        <p:spPr>
          <a:xfrm>
            <a:off x="4935105" y="7306231"/>
            <a:ext cx="2401570" cy="4203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L="12700" marR="5080" indent="156210">
              <a:lnSpc>
                <a:spcPct val="111100"/>
              </a:lnSpc>
            </a:pPr>
            <a:r>
              <a:rPr dirty="0" sz="600" i="1">
                <a:latin typeface="Arial"/>
                <a:cs typeface="Arial"/>
              </a:rPr>
              <a:t>(* Tento příkaz použijte pouze v případě, že</a:t>
            </a:r>
            <a:r>
              <a:rPr dirty="0" sz="600" spc="-9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používáte</a:t>
            </a:r>
            <a:r>
              <a:rPr dirty="0" sz="600" spc="-1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e-mailovou </a:t>
            </a:r>
            <a:r>
              <a:rPr dirty="0" sz="600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aplikaci, jako je např. Microsoft Outlook. Pokud</a:t>
            </a:r>
            <a:r>
              <a:rPr dirty="0" sz="600" spc="-90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používáte</a:t>
            </a:r>
            <a:r>
              <a:rPr dirty="0" sz="600" spc="-1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internetovou </a:t>
            </a:r>
            <a:r>
              <a:rPr dirty="0" sz="600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službu pro e-maily, uložte tento formulář na Váš disk a</a:t>
            </a:r>
            <a:r>
              <a:rPr dirty="0" sz="600" spc="-9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pošlete</a:t>
            </a:r>
            <a:r>
              <a:rPr dirty="0" sz="600" spc="-10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jej </a:t>
            </a:r>
            <a:r>
              <a:rPr dirty="0" sz="600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ručně jako přílohu e-mailu na adresu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dotazniky.obce@ekokom.cz.)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EKO-KOM, a.s.</dc:creator>
  <dc:subject>Dotazník o nakládání s komunálním odpadem 2022
electronic version</dc:subject>
  <dc:title>Dotazník 2022</dc:title>
  <dcterms:created xsi:type="dcterms:W3CDTF">2024-02-29T08:11:03Z</dcterms:created>
  <dcterms:modified xsi:type="dcterms:W3CDTF">2024-02-29T08:11:03Z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2013-01-09T00:00:00Z</vt:filetime>
  </property>
  <property fmtid="{D5CDD505-2E9C-101B-9397-08002B2CF9AE}" pid="3" name="Creator">
    <vt:lpwstr>Adobe LiveCycle Designer ES 8.2</vt:lpwstr>
  </property>
  <property fmtid="{D5CDD505-2E9C-101B-9397-08002B2CF9AE}" pid="4" name="LastSaved">
    <vt:filetime>2024-02-29T00:00:00Z</vt:filetime>
  </property>
</Properties>
</file>